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98" r:id="rId4"/>
    <p:sldId id="272" r:id="rId5"/>
    <p:sldId id="271" r:id="rId6"/>
    <p:sldId id="258" r:id="rId7"/>
    <p:sldId id="260" r:id="rId8"/>
    <p:sldId id="264" r:id="rId9"/>
    <p:sldId id="265" r:id="rId10"/>
    <p:sldId id="266" r:id="rId11"/>
    <p:sldId id="269" r:id="rId12"/>
    <p:sldId id="275" r:id="rId13"/>
    <p:sldId id="276" r:id="rId14"/>
    <p:sldId id="268" r:id="rId15"/>
    <p:sldId id="299" r:id="rId16"/>
    <p:sldId id="278" r:id="rId17"/>
    <p:sldId id="280" r:id="rId18"/>
    <p:sldId id="279" r:id="rId19"/>
    <p:sldId id="281" r:id="rId20"/>
    <p:sldId id="282" r:id="rId21"/>
    <p:sldId id="284" r:id="rId22"/>
    <p:sldId id="285" r:id="rId23"/>
    <p:sldId id="286" r:id="rId24"/>
    <p:sldId id="287" r:id="rId25"/>
    <p:sldId id="283" r:id="rId26"/>
    <p:sldId id="288" r:id="rId27"/>
    <p:sldId id="289" r:id="rId28"/>
    <p:sldId id="296" r:id="rId29"/>
    <p:sldId id="291" r:id="rId30"/>
    <p:sldId id="290" r:id="rId31"/>
    <p:sldId id="292" r:id="rId32"/>
    <p:sldId id="293" r:id="rId33"/>
    <p:sldId id="294" r:id="rId34"/>
    <p:sldId id="295" r:id="rId35"/>
    <p:sldId id="297" r:id="rId36"/>
    <p:sldId id="30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F17"/>
    <a:srgbClr val="A40000"/>
    <a:srgbClr val="820000"/>
    <a:srgbClr val="600000"/>
    <a:srgbClr val="420000"/>
    <a:srgbClr val="9E0000"/>
    <a:srgbClr val="636363"/>
    <a:srgbClr val="DAA520"/>
    <a:srgbClr val="FFFF00"/>
    <a:srgbClr val="080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50" autoAdjust="0"/>
    <p:restoredTop sz="95474" autoAdjust="0"/>
  </p:normalViewPr>
  <p:slideViewPr>
    <p:cSldViewPr>
      <p:cViewPr>
        <p:scale>
          <a:sx n="74" d="100"/>
          <a:sy n="74" d="100"/>
        </p:scale>
        <p:origin x="-127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F1599-90A1-4240-B7BD-71EB5F787EC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11160-EB37-4C13-9347-C067BC90721D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u="sng" dirty="0" smtClean="0"/>
            <a:t>Rebate</a:t>
          </a:r>
          <a:r>
            <a:rPr lang="en-US" sz="3200" dirty="0" smtClean="0"/>
            <a:t>-</a:t>
          </a:r>
          <a:r>
            <a:rPr lang="en-US" sz="2300" dirty="0" smtClean="0"/>
            <a:t> </a:t>
          </a:r>
          <a:r>
            <a:rPr lang="en-US" sz="2800" dirty="0" smtClean="0"/>
            <a:t>Get cash back for every purchase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dirty="0"/>
        </a:p>
      </dgm:t>
    </dgm:pt>
    <dgm:pt modelId="{CC7FC3D5-F32E-44C0-BA7A-900A2228DAFF}" type="parTrans" cxnId="{9C578ECE-7B67-42C2-A586-1036C5921ABA}">
      <dgm:prSet/>
      <dgm:spPr/>
      <dgm:t>
        <a:bodyPr/>
        <a:lstStyle/>
        <a:p>
          <a:endParaRPr lang="en-US"/>
        </a:p>
      </dgm:t>
    </dgm:pt>
    <dgm:pt modelId="{7382DE8E-2400-4D13-AAD1-44BA0D1620F6}" type="sibTrans" cxnId="{9C578ECE-7B67-42C2-A586-1036C5921ABA}">
      <dgm:prSet/>
      <dgm:spPr/>
      <dgm:t>
        <a:bodyPr/>
        <a:lstStyle/>
        <a:p>
          <a:endParaRPr lang="en-US"/>
        </a:p>
      </dgm:t>
    </dgm:pt>
    <dgm:pt modelId="{9E2DF941-D922-46D7-98BA-4FEEF8173EB8}">
      <dgm:prSet phldrT="[Text]" phldr="1"/>
      <dgm:spPr/>
      <dgm:t>
        <a:bodyPr/>
        <a:lstStyle/>
        <a:p>
          <a:endParaRPr lang="en-US" dirty="0"/>
        </a:p>
      </dgm:t>
    </dgm:pt>
    <dgm:pt modelId="{8753F0DE-F9F6-4876-A54E-AEB624623A95}" type="parTrans" cxnId="{1FAA4911-9DFD-4D02-B6AB-3F669971C605}">
      <dgm:prSet/>
      <dgm:spPr/>
      <dgm:t>
        <a:bodyPr/>
        <a:lstStyle/>
        <a:p>
          <a:endParaRPr lang="en-US"/>
        </a:p>
      </dgm:t>
    </dgm:pt>
    <dgm:pt modelId="{C0F2875E-682B-4ED9-A1BB-CB828D376E9E}" type="sibTrans" cxnId="{1FAA4911-9DFD-4D02-B6AB-3F669971C605}">
      <dgm:prSet/>
      <dgm:spPr/>
      <dgm:t>
        <a:bodyPr/>
        <a:lstStyle/>
        <a:p>
          <a:endParaRPr lang="en-US"/>
        </a:p>
      </dgm:t>
    </dgm:pt>
    <dgm:pt modelId="{E701BB80-7A9A-496D-8C2B-2C872B7CE989}">
      <dgm:prSet phldrT="[Text]" custT="1"/>
      <dgm:spPr>
        <a:solidFill>
          <a:schemeClr val="tx1">
            <a:lumMod val="95000"/>
            <a:lumOff val="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u="sng" dirty="0" smtClean="0"/>
            <a:t>Health Benefit</a:t>
          </a:r>
          <a:r>
            <a:rPr lang="en-US" sz="3200" dirty="0" smtClean="0"/>
            <a:t>- </a:t>
          </a:r>
          <a:r>
            <a:rPr lang="en-US" sz="2800" dirty="0" smtClean="0"/>
            <a:t>all products are organic, natural and contain potent herbs such as Ganoderma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EF85013C-F759-420C-AF37-997F957F58D6}" type="parTrans" cxnId="{8E099CC7-D97B-478B-9113-FA4A00DD3587}">
      <dgm:prSet/>
      <dgm:spPr/>
      <dgm:t>
        <a:bodyPr/>
        <a:lstStyle/>
        <a:p>
          <a:endParaRPr lang="en-US"/>
        </a:p>
      </dgm:t>
    </dgm:pt>
    <dgm:pt modelId="{CCB964A1-D917-4DB1-A532-D31B996771A2}" type="sibTrans" cxnId="{8E099CC7-D97B-478B-9113-FA4A00DD3587}">
      <dgm:prSet/>
      <dgm:spPr/>
      <dgm:t>
        <a:bodyPr/>
        <a:lstStyle/>
        <a:p>
          <a:endParaRPr lang="en-US"/>
        </a:p>
      </dgm:t>
    </dgm:pt>
    <dgm:pt modelId="{B68DA40B-69FE-4CB2-9C73-448872EBC34F}">
      <dgm:prSet phldrT="[Text]" phldr="1"/>
      <dgm:spPr/>
      <dgm:t>
        <a:bodyPr/>
        <a:lstStyle/>
        <a:p>
          <a:endParaRPr lang="en-US" dirty="0"/>
        </a:p>
      </dgm:t>
    </dgm:pt>
    <dgm:pt modelId="{1B7EABDF-F211-48A8-9DE0-BC8B70E1AACF}" type="parTrans" cxnId="{5EFAAA12-C983-4B64-9DCB-98B82188B745}">
      <dgm:prSet/>
      <dgm:spPr/>
      <dgm:t>
        <a:bodyPr/>
        <a:lstStyle/>
        <a:p>
          <a:endParaRPr lang="en-US"/>
        </a:p>
      </dgm:t>
    </dgm:pt>
    <dgm:pt modelId="{92C17A84-7636-4A64-9AAD-C37B81B55AB0}" type="sibTrans" cxnId="{5EFAAA12-C983-4B64-9DCB-98B82188B745}">
      <dgm:prSet/>
      <dgm:spPr/>
      <dgm:t>
        <a:bodyPr/>
        <a:lstStyle/>
        <a:p>
          <a:endParaRPr lang="en-US"/>
        </a:p>
      </dgm:t>
    </dgm:pt>
    <dgm:pt modelId="{68A86F5B-48FC-4963-B023-063281828878}" type="pres">
      <dgm:prSet presAssocID="{0B0F1599-90A1-4240-B7BD-71EB5F787E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48079C-C9BC-46C9-90D3-9796734EA52A}" type="pres">
      <dgm:prSet presAssocID="{49611160-EB37-4C13-9347-C067BC90721D}" presName="parentText" presStyleLbl="node1" presStyleIdx="0" presStyleCnt="2" custScaleY="73047" custLinFactY="-158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8AC89-7ED3-4879-B7AC-E6B2F40D7DAC}" type="pres">
      <dgm:prSet presAssocID="{49611160-EB37-4C13-9347-C067BC90721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5067E-1ADC-4DD7-B6F5-7179DFB0E5CD}" type="pres">
      <dgm:prSet presAssocID="{E701BB80-7A9A-496D-8C2B-2C872B7CE989}" presName="parentText" presStyleLbl="node1" presStyleIdx="1" presStyleCnt="2" custScaleX="93878" custScaleY="120948" custLinFactY="-9585" custLinFactNeighborX="2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6473B-C078-4843-82BB-69607572D9DE}" type="pres">
      <dgm:prSet presAssocID="{E701BB80-7A9A-496D-8C2B-2C872B7CE98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AAA12-C983-4B64-9DCB-98B82188B745}" srcId="{E701BB80-7A9A-496D-8C2B-2C872B7CE989}" destId="{B68DA40B-69FE-4CB2-9C73-448872EBC34F}" srcOrd="0" destOrd="0" parTransId="{1B7EABDF-F211-48A8-9DE0-BC8B70E1AACF}" sibTransId="{92C17A84-7636-4A64-9AAD-C37B81B55AB0}"/>
    <dgm:cxn modelId="{1FAA4911-9DFD-4D02-B6AB-3F669971C605}" srcId="{49611160-EB37-4C13-9347-C067BC90721D}" destId="{9E2DF941-D922-46D7-98BA-4FEEF8173EB8}" srcOrd="0" destOrd="0" parTransId="{8753F0DE-F9F6-4876-A54E-AEB624623A95}" sibTransId="{C0F2875E-682B-4ED9-A1BB-CB828D376E9E}"/>
    <dgm:cxn modelId="{A4880232-67DA-4D4B-BDF9-6DFE58C9AEDD}" type="presOf" srcId="{49611160-EB37-4C13-9347-C067BC90721D}" destId="{DA48079C-C9BC-46C9-90D3-9796734EA52A}" srcOrd="0" destOrd="0" presId="urn:microsoft.com/office/officeart/2005/8/layout/vList2"/>
    <dgm:cxn modelId="{8E099CC7-D97B-478B-9113-FA4A00DD3587}" srcId="{0B0F1599-90A1-4240-B7BD-71EB5F787ECF}" destId="{E701BB80-7A9A-496D-8C2B-2C872B7CE989}" srcOrd="1" destOrd="0" parTransId="{EF85013C-F759-420C-AF37-997F957F58D6}" sibTransId="{CCB964A1-D917-4DB1-A532-D31B996771A2}"/>
    <dgm:cxn modelId="{D7BD1564-0E71-4424-B32A-AA486A80E95D}" type="presOf" srcId="{B68DA40B-69FE-4CB2-9C73-448872EBC34F}" destId="{9576473B-C078-4843-82BB-69607572D9DE}" srcOrd="0" destOrd="0" presId="urn:microsoft.com/office/officeart/2005/8/layout/vList2"/>
    <dgm:cxn modelId="{9C578ECE-7B67-42C2-A586-1036C5921ABA}" srcId="{0B0F1599-90A1-4240-B7BD-71EB5F787ECF}" destId="{49611160-EB37-4C13-9347-C067BC90721D}" srcOrd="0" destOrd="0" parTransId="{CC7FC3D5-F32E-44C0-BA7A-900A2228DAFF}" sibTransId="{7382DE8E-2400-4D13-AAD1-44BA0D1620F6}"/>
    <dgm:cxn modelId="{6F65E883-FF77-4B8A-8446-5E5967931E9D}" type="presOf" srcId="{9E2DF941-D922-46D7-98BA-4FEEF8173EB8}" destId="{ADA8AC89-7ED3-4879-B7AC-E6B2F40D7DAC}" srcOrd="0" destOrd="0" presId="urn:microsoft.com/office/officeart/2005/8/layout/vList2"/>
    <dgm:cxn modelId="{049DA6A3-DF1D-467E-B3C9-12D23BA5F600}" type="presOf" srcId="{0B0F1599-90A1-4240-B7BD-71EB5F787ECF}" destId="{68A86F5B-48FC-4963-B023-063281828878}" srcOrd="0" destOrd="0" presId="urn:microsoft.com/office/officeart/2005/8/layout/vList2"/>
    <dgm:cxn modelId="{33D8B79A-2452-42DA-8169-0E5C4061A07A}" type="presOf" srcId="{E701BB80-7A9A-496D-8C2B-2C872B7CE989}" destId="{8D45067E-1ADC-4DD7-B6F5-7179DFB0E5CD}" srcOrd="0" destOrd="0" presId="urn:microsoft.com/office/officeart/2005/8/layout/vList2"/>
    <dgm:cxn modelId="{37B5E537-9ADD-401D-B252-738D056DD83F}" type="presParOf" srcId="{68A86F5B-48FC-4963-B023-063281828878}" destId="{DA48079C-C9BC-46C9-90D3-9796734EA52A}" srcOrd="0" destOrd="0" presId="urn:microsoft.com/office/officeart/2005/8/layout/vList2"/>
    <dgm:cxn modelId="{D37505A2-47EF-4BC8-A919-2F7178ED6E26}" type="presParOf" srcId="{68A86F5B-48FC-4963-B023-063281828878}" destId="{ADA8AC89-7ED3-4879-B7AC-E6B2F40D7DAC}" srcOrd="1" destOrd="0" presId="urn:microsoft.com/office/officeart/2005/8/layout/vList2"/>
    <dgm:cxn modelId="{E06200D0-392B-407D-A6E3-D321B4F52D45}" type="presParOf" srcId="{68A86F5B-48FC-4963-B023-063281828878}" destId="{8D45067E-1ADC-4DD7-B6F5-7179DFB0E5CD}" srcOrd="2" destOrd="0" presId="urn:microsoft.com/office/officeart/2005/8/layout/vList2"/>
    <dgm:cxn modelId="{94BA56BA-1826-4FAD-8899-1CAAA7F4B80C}" type="presParOf" srcId="{68A86F5B-48FC-4963-B023-063281828878}" destId="{9576473B-C078-4843-82BB-69607572D9DE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896E9-CB9E-4A16-A3A6-B1A529B559C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85029-F8D7-4D71-9BBB-96C2BB65AEF7}">
      <dgm:prSet phldrT="[Text]"/>
      <dgm:spPr>
        <a:solidFill>
          <a:schemeClr val="tx1"/>
        </a:solidFill>
      </dgm:spPr>
      <dgm:t>
        <a:bodyPr/>
        <a:lstStyle/>
        <a:p>
          <a:r>
            <a:rPr lang="en-US" b="1" i="0" dirty="0" smtClean="0"/>
            <a:t>PV</a:t>
          </a:r>
        </a:p>
        <a:p>
          <a:r>
            <a:rPr lang="en-US" dirty="0" smtClean="0"/>
            <a:t>Point Value</a:t>
          </a:r>
          <a:endParaRPr lang="en-US" dirty="0"/>
        </a:p>
      </dgm:t>
    </dgm:pt>
    <dgm:pt modelId="{2B664CB0-35B9-48F0-BF11-337F3F635AC1}" type="parTrans" cxnId="{C4C1172F-4D4E-417D-8A59-5E17712AE528}">
      <dgm:prSet/>
      <dgm:spPr/>
      <dgm:t>
        <a:bodyPr/>
        <a:lstStyle/>
        <a:p>
          <a:endParaRPr lang="en-US"/>
        </a:p>
      </dgm:t>
    </dgm:pt>
    <dgm:pt modelId="{EC9B0748-5CDA-43E4-A547-33DF42CC5450}" type="sibTrans" cxnId="{C4C1172F-4D4E-417D-8A59-5E17712AE528}">
      <dgm:prSet/>
      <dgm:spPr/>
      <dgm:t>
        <a:bodyPr/>
        <a:lstStyle/>
        <a:p>
          <a:endParaRPr lang="en-US"/>
        </a:p>
      </dgm:t>
    </dgm:pt>
    <dgm:pt modelId="{C3CE78F3-895C-428C-891A-AAE622E21E88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SV</a:t>
          </a:r>
        </a:p>
        <a:p>
          <a:r>
            <a:rPr lang="en-US" dirty="0" smtClean="0"/>
            <a:t>Sales Value</a:t>
          </a:r>
        </a:p>
      </dgm:t>
    </dgm:pt>
    <dgm:pt modelId="{B05899EE-4412-4D95-AB75-F642A2CA218E}" type="parTrans" cxnId="{25918607-D0A2-4450-8D70-E8E43718CC06}">
      <dgm:prSet/>
      <dgm:spPr/>
      <dgm:t>
        <a:bodyPr/>
        <a:lstStyle/>
        <a:p>
          <a:endParaRPr lang="en-US"/>
        </a:p>
      </dgm:t>
    </dgm:pt>
    <dgm:pt modelId="{D19A5565-4364-46E6-95FE-D31334ADB542}" type="sibTrans" cxnId="{25918607-D0A2-4450-8D70-E8E43718CC06}">
      <dgm:prSet/>
      <dgm:spPr/>
      <dgm:t>
        <a:bodyPr/>
        <a:lstStyle/>
        <a:p>
          <a:endParaRPr lang="en-US"/>
        </a:p>
      </dgm:t>
    </dgm:pt>
    <dgm:pt modelId="{1F5C54E2-E2B4-4F0A-9762-6A9C9E8B15C7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For Bonus calculation &amp; Incentive</a:t>
          </a:r>
          <a:endParaRPr lang="en-US" dirty="0"/>
        </a:p>
      </dgm:t>
    </dgm:pt>
    <dgm:pt modelId="{44E5E1DB-C426-4294-A0D5-C807A6FB2908}" type="parTrans" cxnId="{DD162EA4-3890-454B-BF55-DD11EB119437}">
      <dgm:prSet/>
      <dgm:spPr/>
      <dgm:t>
        <a:bodyPr/>
        <a:lstStyle/>
        <a:p>
          <a:endParaRPr lang="en-US"/>
        </a:p>
      </dgm:t>
    </dgm:pt>
    <dgm:pt modelId="{7D166717-131A-4CE5-AED0-4E3C6D188750}" type="sibTrans" cxnId="{DD162EA4-3890-454B-BF55-DD11EB119437}">
      <dgm:prSet/>
      <dgm:spPr/>
      <dgm:t>
        <a:bodyPr/>
        <a:lstStyle/>
        <a:p>
          <a:endParaRPr lang="en-US"/>
        </a:p>
      </dgm:t>
    </dgm:pt>
    <dgm:pt modelId="{1082EFE9-6D48-47FA-9823-D96382BDA612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GPV</a:t>
          </a:r>
        </a:p>
        <a:p>
          <a:r>
            <a:rPr lang="en-US" dirty="0" smtClean="0"/>
            <a:t>Group PV</a:t>
          </a:r>
          <a:endParaRPr lang="en-US" dirty="0"/>
        </a:p>
      </dgm:t>
    </dgm:pt>
    <dgm:pt modelId="{320C1B65-61F7-4540-B925-6E934050095A}" type="parTrans" cxnId="{2974DD7D-4549-4058-AF83-3D135DA7BC9C}">
      <dgm:prSet/>
      <dgm:spPr/>
      <dgm:t>
        <a:bodyPr/>
        <a:lstStyle/>
        <a:p>
          <a:endParaRPr lang="en-US"/>
        </a:p>
      </dgm:t>
    </dgm:pt>
    <dgm:pt modelId="{8F199781-A593-4A6F-A399-1B411EA301F4}" type="sibTrans" cxnId="{2974DD7D-4549-4058-AF83-3D135DA7BC9C}">
      <dgm:prSet/>
      <dgm:spPr/>
      <dgm:t>
        <a:bodyPr/>
        <a:lstStyle/>
        <a:p>
          <a:endParaRPr lang="en-US"/>
        </a:p>
      </dgm:t>
    </dgm:pt>
    <dgm:pt modelId="{6E1EBE49-178B-483E-805A-842CEA023565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smtClean="0"/>
            <a:t>Points generated by your group</a:t>
          </a:r>
          <a:endParaRPr lang="en-US" dirty="0"/>
        </a:p>
      </dgm:t>
    </dgm:pt>
    <dgm:pt modelId="{89382146-26D2-40E5-8E4F-795AB52E0B32}" type="parTrans" cxnId="{884DD65E-C5D9-4B64-83BB-D5654578C7E3}">
      <dgm:prSet/>
      <dgm:spPr/>
      <dgm:t>
        <a:bodyPr/>
        <a:lstStyle/>
        <a:p>
          <a:endParaRPr lang="en-US"/>
        </a:p>
      </dgm:t>
    </dgm:pt>
    <dgm:pt modelId="{21FBDA88-B168-4CBC-8711-5E4B69BF57A1}" type="sibTrans" cxnId="{884DD65E-C5D9-4B64-83BB-D5654578C7E3}">
      <dgm:prSet/>
      <dgm:spPr/>
      <dgm:t>
        <a:bodyPr/>
        <a:lstStyle/>
        <a:p>
          <a:endParaRPr lang="en-US"/>
        </a:p>
      </dgm:t>
    </dgm:pt>
    <dgm:pt modelId="{08691E93-9B2D-4FDD-8CD9-800303A8B2AF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PGPV</a:t>
          </a:r>
        </a:p>
        <a:p>
          <a:r>
            <a:rPr lang="en-US" dirty="0" smtClean="0"/>
            <a:t>Personal Group PV </a:t>
          </a:r>
          <a:endParaRPr lang="en-US" dirty="0"/>
        </a:p>
      </dgm:t>
    </dgm:pt>
    <dgm:pt modelId="{16A695C7-36AA-46EE-8EB7-1011B808D2AD}" type="parTrans" cxnId="{30DD0550-F05D-4277-B6BF-E43998F38BD1}">
      <dgm:prSet/>
      <dgm:spPr/>
      <dgm:t>
        <a:bodyPr/>
        <a:lstStyle/>
        <a:p>
          <a:endParaRPr lang="en-US"/>
        </a:p>
      </dgm:t>
    </dgm:pt>
    <dgm:pt modelId="{0F258518-5F7C-474B-9735-E837FC6E8D7C}" type="sibTrans" cxnId="{30DD0550-F05D-4277-B6BF-E43998F38BD1}">
      <dgm:prSet/>
      <dgm:spPr/>
      <dgm:t>
        <a:bodyPr/>
        <a:lstStyle/>
        <a:p>
          <a:endParaRPr lang="en-US"/>
        </a:p>
      </dgm:t>
    </dgm:pt>
    <dgm:pt modelId="{FF454B03-EBC9-4D2A-A1D2-36754660A69B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smtClean="0"/>
            <a:t>Your PV + Group PV</a:t>
          </a:r>
          <a:endParaRPr lang="en-US" dirty="0"/>
        </a:p>
      </dgm:t>
    </dgm:pt>
    <dgm:pt modelId="{1E5A3D49-A34F-4DF1-A06F-6B284DE8A458}" type="parTrans" cxnId="{D67F2C3F-09D2-48DC-BC58-1D19D6FA095B}">
      <dgm:prSet/>
      <dgm:spPr/>
      <dgm:t>
        <a:bodyPr/>
        <a:lstStyle/>
        <a:p>
          <a:endParaRPr lang="en-US"/>
        </a:p>
      </dgm:t>
    </dgm:pt>
    <dgm:pt modelId="{98E8536C-F12F-4649-9BBA-C836CA2797FC}" type="sibTrans" cxnId="{D67F2C3F-09D2-48DC-BC58-1D19D6FA095B}">
      <dgm:prSet/>
      <dgm:spPr/>
      <dgm:t>
        <a:bodyPr/>
        <a:lstStyle/>
        <a:p>
          <a:endParaRPr lang="en-US"/>
        </a:p>
      </dgm:t>
    </dgm:pt>
    <dgm:pt modelId="{AC2FE55B-BE9A-49ED-A755-30F654A50A1E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u="sng" dirty="0" smtClean="0"/>
            <a:t>For qualification and status</a:t>
          </a:r>
          <a:endParaRPr lang="en-US" dirty="0"/>
        </a:p>
      </dgm:t>
    </dgm:pt>
    <dgm:pt modelId="{9E52A983-19B1-4D23-9DA9-71CE062ABF61}" type="parTrans" cxnId="{FF559527-4923-4CC7-BDA7-39875D25DA63}">
      <dgm:prSet/>
      <dgm:spPr/>
      <dgm:t>
        <a:bodyPr/>
        <a:lstStyle/>
        <a:p>
          <a:endParaRPr lang="en-US"/>
        </a:p>
      </dgm:t>
    </dgm:pt>
    <dgm:pt modelId="{340AB41F-B39C-40F2-AA73-4A8BA1C0752F}" type="sibTrans" cxnId="{FF559527-4923-4CC7-BDA7-39875D25DA63}">
      <dgm:prSet/>
      <dgm:spPr/>
      <dgm:t>
        <a:bodyPr/>
        <a:lstStyle/>
        <a:p>
          <a:endParaRPr lang="en-US"/>
        </a:p>
      </dgm:t>
    </dgm:pt>
    <dgm:pt modelId="{53C99A20-EEFD-4D14-A2AB-EBCC31D19513}" type="pres">
      <dgm:prSet presAssocID="{A1C896E9-CB9E-4A16-A3A6-B1A529B559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0367D-9CB2-48F4-946C-EBD65E72BA89}" type="pres">
      <dgm:prSet presAssocID="{D6685029-F8D7-4D71-9BBB-96C2BB65AEF7}" presName="linNode" presStyleCnt="0"/>
      <dgm:spPr/>
    </dgm:pt>
    <dgm:pt modelId="{7987BB3D-0572-4794-B8DF-2450C3F7ED5E}" type="pres">
      <dgm:prSet presAssocID="{D6685029-F8D7-4D71-9BBB-96C2BB65AEF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1A865-40AB-4F13-874D-E9647839C56E}" type="pres">
      <dgm:prSet presAssocID="{D6685029-F8D7-4D71-9BBB-96C2BB65AEF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3323F-1868-4815-A4A5-C8FF35060E51}" type="pres">
      <dgm:prSet presAssocID="{EC9B0748-5CDA-43E4-A547-33DF42CC5450}" presName="sp" presStyleCnt="0"/>
      <dgm:spPr/>
    </dgm:pt>
    <dgm:pt modelId="{3ED1C2E7-D1A6-45E9-8109-83C811D5EFD5}" type="pres">
      <dgm:prSet presAssocID="{C3CE78F3-895C-428C-891A-AAE622E21E88}" presName="linNode" presStyleCnt="0"/>
      <dgm:spPr/>
    </dgm:pt>
    <dgm:pt modelId="{7B5420B4-B265-4E34-87D5-C5CF0EF50FF9}" type="pres">
      <dgm:prSet presAssocID="{C3CE78F3-895C-428C-891A-AAE622E21E8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0898C-5CB0-44BE-93CD-A3F60A03A6A9}" type="pres">
      <dgm:prSet presAssocID="{C3CE78F3-895C-428C-891A-AAE622E21E8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AB944-9EA4-4EE8-B99F-8708F1AB541D}" type="pres">
      <dgm:prSet presAssocID="{D19A5565-4364-46E6-95FE-D31334ADB542}" presName="sp" presStyleCnt="0"/>
      <dgm:spPr/>
    </dgm:pt>
    <dgm:pt modelId="{6EF982D4-5A52-4DD2-AE96-76CB49C52B9A}" type="pres">
      <dgm:prSet presAssocID="{1082EFE9-6D48-47FA-9823-D96382BDA612}" presName="linNode" presStyleCnt="0"/>
      <dgm:spPr/>
    </dgm:pt>
    <dgm:pt modelId="{DE77B452-E85D-4CC0-9D26-7C356ECB9DD0}" type="pres">
      <dgm:prSet presAssocID="{1082EFE9-6D48-47FA-9823-D96382BDA61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51B05-EF7A-4059-BF0A-468C791E3B1B}" type="pres">
      <dgm:prSet presAssocID="{1082EFE9-6D48-47FA-9823-D96382BDA61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53769-2E30-4334-87A5-72BEE3E31C49}" type="pres">
      <dgm:prSet presAssocID="{8F199781-A593-4A6F-A399-1B411EA301F4}" presName="sp" presStyleCnt="0"/>
      <dgm:spPr/>
    </dgm:pt>
    <dgm:pt modelId="{D8B170C6-701D-40FE-86D0-2800BFE0426C}" type="pres">
      <dgm:prSet presAssocID="{08691E93-9B2D-4FDD-8CD9-800303A8B2AF}" presName="linNode" presStyleCnt="0"/>
      <dgm:spPr/>
    </dgm:pt>
    <dgm:pt modelId="{B950A359-8FD9-442F-86C6-157468F393C0}" type="pres">
      <dgm:prSet presAssocID="{08691E93-9B2D-4FDD-8CD9-800303A8B2A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32BB4-26E9-4B24-9F2D-F56AE2483D25}" type="pres">
      <dgm:prSet presAssocID="{08691E93-9B2D-4FDD-8CD9-800303A8B2A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22AB21-EAED-4E42-A3DD-F5BB01C51560}" type="presOf" srcId="{AC2FE55B-BE9A-49ED-A755-30F654A50A1E}" destId="{58A1A865-40AB-4F13-874D-E9647839C56E}" srcOrd="0" destOrd="0" presId="urn:microsoft.com/office/officeart/2005/8/layout/vList5"/>
    <dgm:cxn modelId="{DD162EA4-3890-454B-BF55-DD11EB119437}" srcId="{C3CE78F3-895C-428C-891A-AAE622E21E88}" destId="{1F5C54E2-E2B4-4F0A-9762-6A9C9E8B15C7}" srcOrd="0" destOrd="0" parTransId="{44E5E1DB-C426-4294-A0D5-C807A6FB2908}" sibTransId="{7D166717-131A-4CE5-AED0-4E3C6D188750}"/>
    <dgm:cxn modelId="{86546469-0403-492D-91CC-3C497B13AE28}" type="presOf" srcId="{6E1EBE49-178B-483E-805A-842CEA023565}" destId="{E7251B05-EF7A-4059-BF0A-468C791E3B1B}" srcOrd="0" destOrd="0" presId="urn:microsoft.com/office/officeart/2005/8/layout/vList5"/>
    <dgm:cxn modelId="{FF559527-4923-4CC7-BDA7-39875D25DA63}" srcId="{D6685029-F8D7-4D71-9BBB-96C2BB65AEF7}" destId="{AC2FE55B-BE9A-49ED-A755-30F654A50A1E}" srcOrd="0" destOrd="0" parTransId="{9E52A983-19B1-4D23-9DA9-71CE062ABF61}" sibTransId="{340AB41F-B39C-40F2-AA73-4A8BA1C0752F}"/>
    <dgm:cxn modelId="{BD77DE57-AF22-4BD2-B84A-EA06B249537A}" type="presOf" srcId="{D6685029-F8D7-4D71-9BBB-96C2BB65AEF7}" destId="{7987BB3D-0572-4794-B8DF-2450C3F7ED5E}" srcOrd="0" destOrd="0" presId="urn:microsoft.com/office/officeart/2005/8/layout/vList5"/>
    <dgm:cxn modelId="{7AEA93D4-B9E1-4CE8-AB84-15B2DC238A8A}" type="presOf" srcId="{08691E93-9B2D-4FDD-8CD9-800303A8B2AF}" destId="{B950A359-8FD9-442F-86C6-157468F393C0}" srcOrd="0" destOrd="0" presId="urn:microsoft.com/office/officeart/2005/8/layout/vList5"/>
    <dgm:cxn modelId="{884DD65E-C5D9-4B64-83BB-D5654578C7E3}" srcId="{1082EFE9-6D48-47FA-9823-D96382BDA612}" destId="{6E1EBE49-178B-483E-805A-842CEA023565}" srcOrd="0" destOrd="0" parTransId="{89382146-26D2-40E5-8E4F-795AB52E0B32}" sibTransId="{21FBDA88-B168-4CBC-8711-5E4B69BF57A1}"/>
    <dgm:cxn modelId="{819D9D23-01D6-4495-B417-EAF967B46DBA}" type="presOf" srcId="{1F5C54E2-E2B4-4F0A-9762-6A9C9E8B15C7}" destId="{9E10898C-5CB0-44BE-93CD-A3F60A03A6A9}" srcOrd="0" destOrd="0" presId="urn:microsoft.com/office/officeart/2005/8/layout/vList5"/>
    <dgm:cxn modelId="{65AFEDDF-6B5C-4250-8FA2-0EF844690F77}" type="presOf" srcId="{A1C896E9-CB9E-4A16-A3A6-B1A529B559C6}" destId="{53C99A20-EEFD-4D14-A2AB-EBCC31D19513}" srcOrd="0" destOrd="0" presId="urn:microsoft.com/office/officeart/2005/8/layout/vList5"/>
    <dgm:cxn modelId="{D67F2C3F-09D2-48DC-BC58-1D19D6FA095B}" srcId="{08691E93-9B2D-4FDD-8CD9-800303A8B2AF}" destId="{FF454B03-EBC9-4D2A-A1D2-36754660A69B}" srcOrd="0" destOrd="0" parTransId="{1E5A3D49-A34F-4DF1-A06F-6B284DE8A458}" sibTransId="{98E8536C-F12F-4649-9BBA-C836CA2797FC}"/>
    <dgm:cxn modelId="{94374A9A-3EEE-4D88-8015-A9783C346631}" type="presOf" srcId="{FF454B03-EBC9-4D2A-A1D2-36754660A69B}" destId="{36932BB4-26E9-4B24-9F2D-F56AE2483D25}" srcOrd="0" destOrd="0" presId="urn:microsoft.com/office/officeart/2005/8/layout/vList5"/>
    <dgm:cxn modelId="{C5224BC1-B820-41F3-8B7B-D04D643A0209}" type="presOf" srcId="{C3CE78F3-895C-428C-891A-AAE622E21E88}" destId="{7B5420B4-B265-4E34-87D5-C5CF0EF50FF9}" srcOrd="0" destOrd="0" presId="urn:microsoft.com/office/officeart/2005/8/layout/vList5"/>
    <dgm:cxn modelId="{020CFDFA-9B5B-475D-821F-2F4236459B9E}" type="presOf" srcId="{1082EFE9-6D48-47FA-9823-D96382BDA612}" destId="{DE77B452-E85D-4CC0-9D26-7C356ECB9DD0}" srcOrd="0" destOrd="0" presId="urn:microsoft.com/office/officeart/2005/8/layout/vList5"/>
    <dgm:cxn modelId="{2974DD7D-4549-4058-AF83-3D135DA7BC9C}" srcId="{A1C896E9-CB9E-4A16-A3A6-B1A529B559C6}" destId="{1082EFE9-6D48-47FA-9823-D96382BDA612}" srcOrd="2" destOrd="0" parTransId="{320C1B65-61F7-4540-B925-6E934050095A}" sibTransId="{8F199781-A593-4A6F-A399-1B411EA301F4}"/>
    <dgm:cxn modelId="{30DD0550-F05D-4277-B6BF-E43998F38BD1}" srcId="{A1C896E9-CB9E-4A16-A3A6-B1A529B559C6}" destId="{08691E93-9B2D-4FDD-8CD9-800303A8B2AF}" srcOrd="3" destOrd="0" parTransId="{16A695C7-36AA-46EE-8EB7-1011B808D2AD}" sibTransId="{0F258518-5F7C-474B-9735-E837FC6E8D7C}"/>
    <dgm:cxn modelId="{25918607-D0A2-4450-8D70-E8E43718CC06}" srcId="{A1C896E9-CB9E-4A16-A3A6-B1A529B559C6}" destId="{C3CE78F3-895C-428C-891A-AAE622E21E88}" srcOrd="1" destOrd="0" parTransId="{B05899EE-4412-4D95-AB75-F642A2CA218E}" sibTransId="{D19A5565-4364-46E6-95FE-D31334ADB542}"/>
    <dgm:cxn modelId="{C4C1172F-4D4E-417D-8A59-5E17712AE528}" srcId="{A1C896E9-CB9E-4A16-A3A6-B1A529B559C6}" destId="{D6685029-F8D7-4D71-9BBB-96C2BB65AEF7}" srcOrd="0" destOrd="0" parTransId="{2B664CB0-35B9-48F0-BF11-337F3F635AC1}" sibTransId="{EC9B0748-5CDA-43E4-A547-33DF42CC5450}"/>
    <dgm:cxn modelId="{1F53DC2A-5241-4228-BA0C-B0E81BF37D6D}" type="presParOf" srcId="{53C99A20-EEFD-4D14-A2AB-EBCC31D19513}" destId="{69D0367D-9CB2-48F4-946C-EBD65E72BA89}" srcOrd="0" destOrd="0" presId="urn:microsoft.com/office/officeart/2005/8/layout/vList5"/>
    <dgm:cxn modelId="{6923FA4C-80F2-42FB-815B-98ECE5CCFECA}" type="presParOf" srcId="{69D0367D-9CB2-48F4-946C-EBD65E72BA89}" destId="{7987BB3D-0572-4794-B8DF-2450C3F7ED5E}" srcOrd="0" destOrd="0" presId="urn:microsoft.com/office/officeart/2005/8/layout/vList5"/>
    <dgm:cxn modelId="{8804F63D-4BB2-4313-A600-FEEC2D4E498C}" type="presParOf" srcId="{69D0367D-9CB2-48F4-946C-EBD65E72BA89}" destId="{58A1A865-40AB-4F13-874D-E9647839C56E}" srcOrd="1" destOrd="0" presId="urn:microsoft.com/office/officeart/2005/8/layout/vList5"/>
    <dgm:cxn modelId="{C0CB7EAC-F237-4160-9461-EBD5CA6EB7E3}" type="presParOf" srcId="{53C99A20-EEFD-4D14-A2AB-EBCC31D19513}" destId="{E603323F-1868-4815-A4A5-C8FF35060E51}" srcOrd="1" destOrd="0" presId="urn:microsoft.com/office/officeart/2005/8/layout/vList5"/>
    <dgm:cxn modelId="{E40D62C5-9BBD-4BC9-BD2E-51C641F64C03}" type="presParOf" srcId="{53C99A20-EEFD-4D14-A2AB-EBCC31D19513}" destId="{3ED1C2E7-D1A6-45E9-8109-83C811D5EFD5}" srcOrd="2" destOrd="0" presId="urn:microsoft.com/office/officeart/2005/8/layout/vList5"/>
    <dgm:cxn modelId="{51146766-B85F-483C-BA25-5EBA01508ACD}" type="presParOf" srcId="{3ED1C2E7-D1A6-45E9-8109-83C811D5EFD5}" destId="{7B5420B4-B265-4E34-87D5-C5CF0EF50FF9}" srcOrd="0" destOrd="0" presId="urn:microsoft.com/office/officeart/2005/8/layout/vList5"/>
    <dgm:cxn modelId="{DE8ECA7E-55CD-494A-8A5F-5FC3DED7DB34}" type="presParOf" srcId="{3ED1C2E7-D1A6-45E9-8109-83C811D5EFD5}" destId="{9E10898C-5CB0-44BE-93CD-A3F60A03A6A9}" srcOrd="1" destOrd="0" presId="urn:microsoft.com/office/officeart/2005/8/layout/vList5"/>
    <dgm:cxn modelId="{FA89C621-93D7-40E6-B6D1-0A7442E4BE76}" type="presParOf" srcId="{53C99A20-EEFD-4D14-A2AB-EBCC31D19513}" destId="{76FAB944-9EA4-4EE8-B99F-8708F1AB541D}" srcOrd="3" destOrd="0" presId="urn:microsoft.com/office/officeart/2005/8/layout/vList5"/>
    <dgm:cxn modelId="{8F949077-F1A4-4A6B-B309-BDBEC98EBEAC}" type="presParOf" srcId="{53C99A20-EEFD-4D14-A2AB-EBCC31D19513}" destId="{6EF982D4-5A52-4DD2-AE96-76CB49C52B9A}" srcOrd="4" destOrd="0" presId="urn:microsoft.com/office/officeart/2005/8/layout/vList5"/>
    <dgm:cxn modelId="{EE52D062-2AFE-4467-9A59-E154B98C246F}" type="presParOf" srcId="{6EF982D4-5A52-4DD2-AE96-76CB49C52B9A}" destId="{DE77B452-E85D-4CC0-9D26-7C356ECB9DD0}" srcOrd="0" destOrd="0" presId="urn:microsoft.com/office/officeart/2005/8/layout/vList5"/>
    <dgm:cxn modelId="{3867190A-079A-41C0-B3CA-76DB20D05B17}" type="presParOf" srcId="{6EF982D4-5A52-4DD2-AE96-76CB49C52B9A}" destId="{E7251B05-EF7A-4059-BF0A-468C791E3B1B}" srcOrd="1" destOrd="0" presId="urn:microsoft.com/office/officeart/2005/8/layout/vList5"/>
    <dgm:cxn modelId="{062C8036-1A8E-4DA0-8934-4D3B977F550C}" type="presParOf" srcId="{53C99A20-EEFD-4D14-A2AB-EBCC31D19513}" destId="{E0A53769-2E30-4334-87A5-72BEE3E31C49}" srcOrd="5" destOrd="0" presId="urn:microsoft.com/office/officeart/2005/8/layout/vList5"/>
    <dgm:cxn modelId="{A12E6117-2138-4F54-B173-07CA80FDD62A}" type="presParOf" srcId="{53C99A20-EEFD-4D14-A2AB-EBCC31D19513}" destId="{D8B170C6-701D-40FE-86D0-2800BFE0426C}" srcOrd="6" destOrd="0" presId="urn:microsoft.com/office/officeart/2005/8/layout/vList5"/>
    <dgm:cxn modelId="{C8781656-BF38-49FB-B844-E20BE1C969BA}" type="presParOf" srcId="{D8B170C6-701D-40FE-86D0-2800BFE0426C}" destId="{B950A359-8FD9-442F-86C6-157468F393C0}" srcOrd="0" destOrd="0" presId="urn:microsoft.com/office/officeart/2005/8/layout/vList5"/>
    <dgm:cxn modelId="{0A86F949-F68F-4AF4-B8E0-2C685D4E48A3}" type="presParOf" srcId="{D8B170C6-701D-40FE-86D0-2800BFE0426C}" destId="{36932BB4-26E9-4B24-9F2D-F56AE2483D2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896E9-CB9E-4A16-A3A6-B1A529B559C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85029-F8D7-4D71-9BBB-96C2BB65AEF7}">
      <dgm:prSet phldrT="[Text]"/>
      <dgm:spPr>
        <a:solidFill>
          <a:schemeClr val="tx1"/>
        </a:solidFill>
      </dgm:spPr>
      <dgm:t>
        <a:bodyPr/>
        <a:lstStyle/>
        <a:p>
          <a:r>
            <a:rPr lang="en-US" b="1" i="0" dirty="0" smtClean="0"/>
            <a:t>PV</a:t>
          </a:r>
        </a:p>
      </dgm:t>
    </dgm:pt>
    <dgm:pt modelId="{2B664CB0-35B9-48F0-BF11-337F3F635AC1}" type="parTrans" cxnId="{C4C1172F-4D4E-417D-8A59-5E17712AE528}">
      <dgm:prSet/>
      <dgm:spPr/>
      <dgm:t>
        <a:bodyPr/>
        <a:lstStyle/>
        <a:p>
          <a:endParaRPr lang="en-US"/>
        </a:p>
      </dgm:t>
    </dgm:pt>
    <dgm:pt modelId="{EC9B0748-5CDA-43E4-A547-33DF42CC5450}" type="sibTrans" cxnId="{C4C1172F-4D4E-417D-8A59-5E17712AE528}">
      <dgm:prSet/>
      <dgm:spPr/>
      <dgm:t>
        <a:bodyPr/>
        <a:lstStyle/>
        <a:p>
          <a:endParaRPr lang="en-US"/>
        </a:p>
      </dgm:t>
    </dgm:pt>
    <dgm:pt modelId="{C3CE78F3-895C-428C-891A-AAE622E21E88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SV</a:t>
          </a:r>
        </a:p>
      </dgm:t>
    </dgm:pt>
    <dgm:pt modelId="{B05899EE-4412-4D95-AB75-F642A2CA218E}" type="parTrans" cxnId="{25918607-D0A2-4450-8D70-E8E43718CC06}">
      <dgm:prSet/>
      <dgm:spPr/>
      <dgm:t>
        <a:bodyPr/>
        <a:lstStyle/>
        <a:p>
          <a:endParaRPr lang="en-US"/>
        </a:p>
      </dgm:t>
    </dgm:pt>
    <dgm:pt modelId="{D19A5565-4364-46E6-95FE-D31334ADB542}" type="sibTrans" cxnId="{25918607-D0A2-4450-8D70-E8E43718CC06}">
      <dgm:prSet/>
      <dgm:spPr/>
      <dgm:t>
        <a:bodyPr/>
        <a:lstStyle/>
        <a:p>
          <a:endParaRPr lang="en-US"/>
        </a:p>
      </dgm:t>
    </dgm:pt>
    <dgm:pt modelId="{1F5C54E2-E2B4-4F0A-9762-6A9C9E8B15C7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Sales Value-For Bonus calculation &amp; Incentive</a:t>
          </a:r>
          <a:endParaRPr lang="en-US" dirty="0"/>
        </a:p>
      </dgm:t>
    </dgm:pt>
    <dgm:pt modelId="{44E5E1DB-C426-4294-A0D5-C807A6FB2908}" type="parTrans" cxnId="{DD162EA4-3890-454B-BF55-DD11EB119437}">
      <dgm:prSet/>
      <dgm:spPr/>
      <dgm:t>
        <a:bodyPr/>
        <a:lstStyle/>
        <a:p>
          <a:endParaRPr lang="en-US"/>
        </a:p>
      </dgm:t>
    </dgm:pt>
    <dgm:pt modelId="{7D166717-131A-4CE5-AED0-4E3C6D188750}" type="sibTrans" cxnId="{DD162EA4-3890-454B-BF55-DD11EB119437}">
      <dgm:prSet/>
      <dgm:spPr/>
      <dgm:t>
        <a:bodyPr/>
        <a:lstStyle/>
        <a:p>
          <a:endParaRPr lang="en-US"/>
        </a:p>
      </dgm:t>
    </dgm:pt>
    <dgm:pt modelId="{1082EFE9-6D48-47FA-9823-D96382BDA612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GPV</a:t>
          </a:r>
        </a:p>
      </dgm:t>
    </dgm:pt>
    <dgm:pt modelId="{320C1B65-61F7-4540-B925-6E934050095A}" type="parTrans" cxnId="{2974DD7D-4549-4058-AF83-3D135DA7BC9C}">
      <dgm:prSet/>
      <dgm:spPr/>
      <dgm:t>
        <a:bodyPr/>
        <a:lstStyle/>
        <a:p>
          <a:endParaRPr lang="en-US"/>
        </a:p>
      </dgm:t>
    </dgm:pt>
    <dgm:pt modelId="{8F199781-A593-4A6F-A399-1B411EA301F4}" type="sibTrans" cxnId="{2974DD7D-4549-4058-AF83-3D135DA7BC9C}">
      <dgm:prSet/>
      <dgm:spPr/>
      <dgm:t>
        <a:bodyPr/>
        <a:lstStyle/>
        <a:p>
          <a:endParaRPr lang="en-US"/>
        </a:p>
      </dgm:t>
    </dgm:pt>
    <dgm:pt modelId="{6E1EBE49-178B-483E-805A-842CEA023565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Group PV-Points generated by your group</a:t>
          </a:r>
          <a:endParaRPr lang="en-US" dirty="0"/>
        </a:p>
      </dgm:t>
    </dgm:pt>
    <dgm:pt modelId="{89382146-26D2-40E5-8E4F-795AB52E0B32}" type="parTrans" cxnId="{884DD65E-C5D9-4B64-83BB-D5654578C7E3}">
      <dgm:prSet/>
      <dgm:spPr/>
      <dgm:t>
        <a:bodyPr/>
        <a:lstStyle/>
        <a:p>
          <a:endParaRPr lang="en-US"/>
        </a:p>
      </dgm:t>
    </dgm:pt>
    <dgm:pt modelId="{21FBDA88-B168-4CBC-8711-5E4B69BF57A1}" type="sibTrans" cxnId="{884DD65E-C5D9-4B64-83BB-D5654578C7E3}">
      <dgm:prSet/>
      <dgm:spPr/>
      <dgm:t>
        <a:bodyPr/>
        <a:lstStyle/>
        <a:p>
          <a:endParaRPr lang="en-US"/>
        </a:p>
      </dgm:t>
    </dgm:pt>
    <dgm:pt modelId="{08691E93-9B2D-4FDD-8CD9-800303A8B2AF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PGPV</a:t>
          </a:r>
        </a:p>
      </dgm:t>
    </dgm:pt>
    <dgm:pt modelId="{16A695C7-36AA-46EE-8EB7-1011B808D2AD}" type="parTrans" cxnId="{30DD0550-F05D-4277-B6BF-E43998F38BD1}">
      <dgm:prSet/>
      <dgm:spPr/>
      <dgm:t>
        <a:bodyPr/>
        <a:lstStyle/>
        <a:p>
          <a:endParaRPr lang="en-US"/>
        </a:p>
      </dgm:t>
    </dgm:pt>
    <dgm:pt modelId="{0F258518-5F7C-474B-9735-E837FC6E8D7C}" type="sibTrans" cxnId="{30DD0550-F05D-4277-B6BF-E43998F38BD1}">
      <dgm:prSet/>
      <dgm:spPr/>
      <dgm:t>
        <a:bodyPr/>
        <a:lstStyle/>
        <a:p>
          <a:endParaRPr lang="en-US"/>
        </a:p>
      </dgm:t>
    </dgm:pt>
    <dgm:pt modelId="{FF454B03-EBC9-4D2A-A1D2-36754660A69B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Personal Group PV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smtClean="0"/>
            <a:t>Your PV + Group PV</a:t>
          </a:r>
          <a:endParaRPr lang="en-US" dirty="0"/>
        </a:p>
      </dgm:t>
    </dgm:pt>
    <dgm:pt modelId="{1E5A3D49-A34F-4DF1-A06F-6B284DE8A458}" type="parTrans" cxnId="{D67F2C3F-09D2-48DC-BC58-1D19D6FA095B}">
      <dgm:prSet/>
      <dgm:spPr/>
      <dgm:t>
        <a:bodyPr/>
        <a:lstStyle/>
        <a:p>
          <a:endParaRPr lang="en-US"/>
        </a:p>
      </dgm:t>
    </dgm:pt>
    <dgm:pt modelId="{98E8536C-F12F-4649-9BBA-C836CA2797FC}" type="sibTrans" cxnId="{D67F2C3F-09D2-48DC-BC58-1D19D6FA095B}">
      <dgm:prSet/>
      <dgm:spPr/>
      <dgm:t>
        <a:bodyPr/>
        <a:lstStyle/>
        <a:p>
          <a:endParaRPr lang="en-US"/>
        </a:p>
      </dgm:t>
    </dgm:pt>
    <dgm:pt modelId="{AC2FE55B-BE9A-49ED-A755-30F654A50A1E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u="sng" dirty="0" smtClean="0"/>
            <a:t>Point Value-associated with every product</a:t>
          </a:r>
          <a:endParaRPr lang="en-US" dirty="0"/>
        </a:p>
      </dgm:t>
    </dgm:pt>
    <dgm:pt modelId="{9E52A983-19B1-4D23-9DA9-71CE062ABF61}" type="parTrans" cxnId="{FF559527-4923-4CC7-BDA7-39875D25DA63}">
      <dgm:prSet/>
      <dgm:spPr/>
      <dgm:t>
        <a:bodyPr/>
        <a:lstStyle/>
        <a:p>
          <a:endParaRPr lang="en-US"/>
        </a:p>
      </dgm:t>
    </dgm:pt>
    <dgm:pt modelId="{340AB41F-B39C-40F2-AA73-4A8BA1C0752F}" type="sibTrans" cxnId="{FF559527-4923-4CC7-BDA7-39875D25DA63}">
      <dgm:prSet/>
      <dgm:spPr/>
      <dgm:t>
        <a:bodyPr/>
        <a:lstStyle/>
        <a:p>
          <a:endParaRPr lang="en-US"/>
        </a:p>
      </dgm:t>
    </dgm:pt>
    <dgm:pt modelId="{53C99A20-EEFD-4D14-A2AB-EBCC31D19513}" type="pres">
      <dgm:prSet presAssocID="{A1C896E9-CB9E-4A16-A3A6-B1A529B559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0367D-9CB2-48F4-946C-EBD65E72BA89}" type="pres">
      <dgm:prSet presAssocID="{D6685029-F8D7-4D71-9BBB-96C2BB65AEF7}" presName="linNode" presStyleCnt="0"/>
      <dgm:spPr/>
    </dgm:pt>
    <dgm:pt modelId="{7987BB3D-0572-4794-B8DF-2450C3F7ED5E}" type="pres">
      <dgm:prSet presAssocID="{D6685029-F8D7-4D71-9BBB-96C2BB65AEF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1A865-40AB-4F13-874D-E9647839C56E}" type="pres">
      <dgm:prSet presAssocID="{D6685029-F8D7-4D71-9BBB-96C2BB65AEF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3323F-1868-4815-A4A5-C8FF35060E51}" type="pres">
      <dgm:prSet presAssocID="{EC9B0748-5CDA-43E4-A547-33DF42CC5450}" presName="sp" presStyleCnt="0"/>
      <dgm:spPr/>
    </dgm:pt>
    <dgm:pt modelId="{3ED1C2E7-D1A6-45E9-8109-83C811D5EFD5}" type="pres">
      <dgm:prSet presAssocID="{C3CE78F3-895C-428C-891A-AAE622E21E88}" presName="linNode" presStyleCnt="0"/>
      <dgm:spPr/>
    </dgm:pt>
    <dgm:pt modelId="{7B5420B4-B265-4E34-87D5-C5CF0EF50FF9}" type="pres">
      <dgm:prSet presAssocID="{C3CE78F3-895C-428C-891A-AAE622E21E8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0898C-5CB0-44BE-93CD-A3F60A03A6A9}" type="pres">
      <dgm:prSet presAssocID="{C3CE78F3-895C-428C-891A-AAE622E21E8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AB944-9EA4-4EE8-B99F-8708F1AB541D}" type="pres">
      <dgm:prSet presAssocID="{D19A5565-4364-46E6-95FE-D31334ADB542}" presName="sp" presStyleCnt="0"/>
      <dgm:spPr/>
    </dgm:pt>
    <dgm:pt modelId="{6EF982D4-5A52-4DD2-AE96-76CB49C52B9A}" type="pres">
      <dgm:prSet presAssocID="{1082EFE9-6D48-47FA-9823-D96382BDA612}" presName="linNode" presStyleCnt="0"/>
      <dgm:spPr/>
    </dgm:pt>
    <dgm:pt modelId="{DE77B452-E85D-4CC0-9D26-7C356ECB9DD0}" type="pres">
      <dgm:prSet presAssocID="{1082EFE9-6D48-47FA-9823-D96382BDA61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51B05-EF7A-4059-BF0A-468C791E3B1B}" type="pres">
      <dgm:prSet presAssocID="{1082EFE9-6D48-47FA-9823-D96382BDA61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53769-2E30-4334-87A5-72BEE3E31C49}" type="pres">
      <dgm:prSet presAssocID="{8F199781-A593-4A6F-A399-1B411EA301F4}" presName="sp" presStyleCnt="0"/>
      <dgm:spPr/>
    </dgm:pt>
    <dgm:pt modelId="{D8B170C6-701D-40FE-86D0-2800BFE0426C}" type="pres">
      <dgm:prSet presAssocID="{08691E93-9B2D-4FDD-8CD9-800303A8B2AF}" presName="linNode" presStyleCnt="0"/>
      <dgm:spPr/>
    </dgm:pt>
    <dgm:pt modelId="{B950A359-8FD9-442F-86C6-157468F393C0}" type="pres">
      <dgm:prSet presAssocID="{08691E93-9B2D-4FDD-8CD9-800303A8B2A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32BB4-26E9-4B24-9F2D-F56AE2483D25}" type="pres">
      <dgm:prSet presAssocID="{08691E93-9B2D-4FDD-8CD9-800303A8B2A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9AD4BC-2FCC-406E-951D-C0B5A4B6DF1D}" type="presOf" srcId="{6E1EBE49-178B-483E-805A-842CEA023565}" destId="{E7251B05-EF7A-4059-BF0A-468C791E3B1B}" srcOrd="0" destOrd="0" presId="urn:microsoft.com/office/officeart/2005/8/layout/vList5"/>
    <dgm:cxn modelId="{04A44B31-2929-4ADD-82E6-3C4C788751C2}" type="presOf" srcId="{A1C896E9-CB9E-4A16-A3A6-B1A529B559C6}" destId="{53C99A20-EEFD-4D14-A2AB-EBCC31D19513}" srcOrd="0" destOrd="0" presId="urn:microsoft.com/office/officeart/2005/8/layout/vList5"/>
    <dgm:cxn modelId="{DD162EA4-3890-454B-BF55-DD11EB119437}" srcId="{C3CE78F3-895C-428C-891A-AAE622E21E88}" destId="{1F5C54E2-E2B4-4F0A-9762-6A9C9E8B15C7}" srcOrd="0" destOrd="0" parTransId="{44E5E1DB-C426-4294-A0D5-C807A6FB2908}" sibTransId="{7D166717-131A-4CE5-AED0-4E3C6D188750}"/>
    <dgm:cxn modelId="{FF559527-4923-4CC7-BDA7-39875D25DA63}" srcId="{D6685029-F8D7-4D71-9BBB-96C2BB65AEF7}" destId="{AC2FE55B-BE9A-49ED-A755-30F654A50A1E}" srcOrd="0" destOrd="0" parTransId="{9E52A983-19B1-4D23-9DA9-71CE062ABF61}" sibTransId="{340AB41F-B39C-40F2-AA73-4A8BA1C0752F}"/>
    <dgm:cxn modelId="{6CE6369D-8292-41FC-A739-AC052B3A29CA}" type="presOf" srcId="{1082EFE9-6D48-47FA-9823-D96382BDA612}" destId="{DE77B452-E85D-4CC0-9D26-7C356ECB9DD0}" srcOrd="0" destOrd="0" presId="urn:microsoft.com/office/officeart/2005/8/layout/vList5"/>
    <dgm:cxn modelId="{6170EE04-C3E0-4324-B0F6-25281E3BF59E}" type="presOf" srcId="{C3CE78F3-895C-428C-891A-AAE622E21E88}" destId="{7B5420B4-B265-4E34-87D5-C5CF0EF50FF9}" srcOrd="0" destOrd="0" presId="urn:microsoft.com/office/officeart/2005/8/layout/vList5"/>
    <dgm:cxn modelId="{73C8E2B5-2A21-4367-9F37-B5684B9198EF}" type="presOf" srcId="{D6685029-F8D7-4D71-9BBB-96C2BB65AEF7}" destId="{7987BB3D-0572-4794-B8DF-2450C3F7ED5E}" srcOrd="0" destOrd="0" presId="urn:microsoft.com/office/officeart/2005/8/layout/vList5"/>
    <dgm:cxn modelId="{68CCF79D-6980-48D9-BC9E-BCE3FE42F448}" type="presOf" srcId="{1F5C54E2-E2B4-4F0A-9762-6A9C9E8B15C7}" destId="{9E10898C-5CB0-44BE-93CD-A3F60A03A6A9}" srcOrd="0" destOrd="0" presId="urn:microsoft.com/office/officeart/2005/8/layout/vList5"/>
    <dgm:cxn modelId="{884DD65E-C5D9-4B64-83BB-D5654578C7E3}" srcId="{1082EFE9-6D48-47FA-9823-D96382BDA612}" destId="{6E1EBE49-178B-483E-805A-842CEA023565}" srcOrd="0" destOrd="0" parTransId="{89382146-26D2-40E5-8E4F-795AB52E0B32}" sibTransId="{21FBDA88-B168-4CBC-8711-5E4B69BF57A1}"/>
    <dgm:cxn modelId="{D67F2C3F-09D2-48DC-BC58-1D19D6FA095B}" srcId="{08691E93-9B2D-4FDD-8CD9-800303A8B2AF}" destId="{FF454B03-EBC9-4D2A-A1D2-36754660A69B}" srcOrd="0" destOrd="0" parTransId="{1E5A3D49-A34F-4DF1-A06F-6B284DE8A458}" sibTransId="{98E8536C-F12F-4649-9BBA-C836CA2797FC}"/>
    <dgm:cxn modelId="{C3DA75AD-6C73-4BD9-ABFF-E95D3F344112}" type="presOf" srcId="{FF454B03-EBC9-4D2A-A1D2-36754660A69B}" destId="{36932BB4-26E9-4B24-9F2D-F56AE2483D25}" srcOrd="0" destOrd="0" presId="urn:microsoft.com/office/officeart/2005/8/layout/vList5"/>
    <dgm:cxn modelId="{8CC3F1C3-5DA3-4940-9E00-5EF6501BB230}" type="presOf" srcId="{08691E93-9B2D-4FDD-8CD9-800303A8B2AF}" destId="{B950A359-8FD9-442F-86C6-157468F393C0}" srcOrd="0" destOrd="0" presId="urn:microsoft.com/office/officeart/2005/8/layout/vList5"/>
    <dgm:cxn modelId="{09CC3292-DA2F-4B06-AC26-5B71F3E4E31B}" type="presOf" srcId="{AC2FE55B-BE9A-49ED-A755-30F654A50A1E}" destId="{58A1A865-40AB-4F13-874D-E9647839C56E}" srcOrd="0" destOrd="0" presId="urn:microsoft.com/office/officeart/2005/8/layout/vList5"/>
    <dgm:cxn modelId="{2974DD7D-4549-4058-AF83-3D135DA7BC9C}" srcId="{A1C896E9-CB9E-4A16-A3A6-B1A529B559C6}" destId="{1082EFE9-6D48-47FA-9823-D96382BDA612}" srcOrd="2" destOrd="0" parTransId="{320C1B65-61F7-4540-B925-6E934050095A}" sibTransId="{8F199781-A593-4A6F-A399-1B411EA301F4}"/>
    <dgm:cxn modelId="{30DD0550-F05D-4277-B6BF-E43998F38BD1}" srcId="{A1C896E9-CB9E-4A16-A3A6-B1A529B559C6}" destId="{08691E93-9B2D-4FDD-8CD9-800303A8B2AF}" srcOrd="3" destOrd="0" parTransId="{16A695C7-36AA-46EE-8EB7-1011B808D2AD}" sibTransId="{0F258518-5F7C-474B-9735-E837FC6E8D7C}"/>
    <dgm:cxn modelId="{25918607-D0A2-4450-8D70-E8E43718CC06}" srcId="{A1C896E9-CB9E-4A16-A3A6-B1A529B559C6}" destId="{C3CE78F3-895C-428C-891A-AAE622E21E88}" srcOrd="1" destOrd="0" parTransId="{B05899EE-4412-4D95-AB75-F642A2CA218E}" sibTransId="{D19A5565-4364-46E6-95FE-D31334ADB542}"/>
    <dgm:cxn modelId="{C4C1172F-4D4E-417D-8A59-5E17712AE528}" srcId="{A1C896E9-CB9E-4A16-A3A6-B1A529B559C6}" destId="{D6685029-F8D7-4D71-9BBB-96C2BB65AEF7}" srcOrd="0" destOrd="0" parTransId="{2B664CB0-35B9-48F0-BF11-337F3F635AC1}" sibTransId="{EC9B0748-5CDA-43E4-A547-33DF42CC5450}"/>
    <dgm:cxn modelId="{7DA9EA1D-6578-433F-BDC1-2771D54ED347}" type="presParOf" srcId="{53C99A20-EEFD-4D14-A2AB-EBCC31D19513}" destId="{69D0367D-9CB2-48F4-946C-EBD65E72BA89}" srcOrd="0" destOrd="0" presId="urn:microsoft.com/office/officeart/2005/8/layout/vList5"/>
    <dgm:cxn modelId="{B8A33B1D-DE31-4602-B19B-256DBB3E00FC}" type="presParOf" srcId="{69D0367D-9CB2-48F4-946C-EBD65E72BA89}" destId="{7987BB3D-0572-4794-B8DF-2450C3F7ED5E}" srcOrd="0" destOrd="0" presId="urn:microsoft.com/office/officeart/2005/8/layout/vList5"/>
    <dgm:cxn modelId="{2B1A5F1A-F965-4249-9C1F-9456ED66B6B7}" type="presParOf" srcId="{69D0367D-9CB2-48F4-946C-EBD65E72BA89}" destId="{58A1A865-40AB-4F13-874D-E9647839C56E}" srcOrd="1" destOrd="0" presId="urn:microsoft.com/office/officeart/2005/8/layout/vList5"/>
    <dgm:cxn modelId="{B5F75266-8AED-4D4B-8B5B-4633BAD632A2}" type="presParOf" srcId="{53C99A20-EEFD-4D14-A2AB-EBCC31D19513}" destId="{E603323F-1868-4815-A4A5-C8FF35060E51}" srcOrd="1" destOrd="0" presId="urn:microsoft.com/office/officeart/2005/8/layout/vList5"/>
    <dgm:cxn modelId="{BD25A5E2-B586-4201-A622-059499026A82}" type="presParOf" srcId="{53C99A20-EEFD-4D14-A2AB-EBCC31D19513}" destId="{3ED1C2E7-D1A6-45E9-8109-83C811D5EFD5}" srcOrd="2" destOrd="0" presId="urn:microsoft.com/office/officeart/2005/8/layout/vList5"/>
    <dgm:cxn modelId="{540CCB7B-C617-4422-BE09-C4352ADF309A}" type="presParOf" srcId="{3ED1C2E7-D1A6-45E9-8109-83C811D5EFD5}" destId="{7B5420B4-B265-4E34-87D5-C5CF0EF50FF9}" srcOrd="0" destOrd="0" presId="urn:microsoft.com/office/officeart/2005/8/layout/vList5"/>
    <dgm:cxn modelId="{61C1840B-C446-4492-9D16-683F42EB5386}" type="presParOf" srcId="{3ED1C2E7-D1A6-45E9-8109-83C811D5EFD5}" destId="{9E10898C-5CB0-44BE-93CD-A3F60A03A6A9}" srcOrd="1" destOrd="0" presId="urn:microsoft.com/office/officeart/2005/8/layout/vList5"/>
    <dgm:cxn modelId="{D58746AC-6022-45FB-87EE-E443BF1431E6}" type="presParOf" srcId="{53C99A20-EEFD-4D14-A2AB-EBCC31D19513}" destId="{76FAB944-9EA4-4EE8-B99F-8708F1AB541D}" srcOrd="3" destOrd="0" presId="urn:microsoft.com/office/officeart/2005/8/layout/vList5"/>
    <dgm:cxn modelId="{0173388D-011F-43B5-9284-9528B74998C2}" type="presParOf" srcId="{53C99A20-EEFD-4D14-A2AB-EBCC31D19513}" destId="{6EF982D4-5A52-4DD2-AE96-76CB49C52B9A}" srcOrd="4" destOrd="0" presId="urn:microsoft.com/office/officeart/2005/8/layout/vList5"/>
    <dgm:cxn modelId="{A7484D6A-4371-441C-9EF8-56E6705E8DA3}" type="presParOf" srcId="{6EF982D4-5A52-4DD2-AE96-76CB49C52B9A}" destId="{DE77B452-E85D-4CC0-9D26-7C356ECB9DD0}" srcOrd="0" destOrd="0" presId="urn:microsoft.com/office/officeart/2005/8/layout/vList5"/>
    <dgm:cxn modelId="{087F99D6-0166-4317-BA5E-5925820E8D1E}" type="presParOf" srcId="{6EF982D4-5A52-4DD2-AE96-76CB49C52B9A}" destId="{E7251B05-EF7A-4059-BF0A-468C791E3B1B}" srcOrd="1" destOrd="0" presId="urn:microsoft.com/office/officeart/2005/8/layout/vList5"/>
    <dgm:cxn modelId="{81ABA1DE-F2BD-4C1F-AA3B-FD3770A80560}" type="presParOf" srcId="{53C99A20-EEFD-4D14-A2AB-EBCC31D19513}" destId="{E0A53769-2E30-4334-87A5-72BEE3E31C49}" srcOrd="5" destOrd="0" presId="urn:microsoft.com/office/officeart/2005/8/layout/vList5"/>
    <dgm:cxn modelId="{97CDAF19-8DE2-45D2-A0ED-5CD2EE98D404}" type="presParOf" srcId="{53C99A20-EEFD-4D14-A2AB-EBCC31D19513}" destId="{D8B170C6-701D-40FE-86D0-2800BFE0426C}" srcOrd="6" destOrd="0" presId="urn:microsoft.com/office/officeart/2005/8/layout/vList5"/>
    <dgm:cxn modelId="{FDF38561-138A-4186-9BA5-32B4AAF365C4}" type="presParOf" srcId="{D8B170C6-701D-40FE-86D0-2800BFE0426C}" destId="{B950A359-8FD9-442F-86C6-157468F393C0}" srcOrd="0" destOrd="0" presId="urn:microsoft.com/office/officeart/2005/8/layout/vList5"/>
    <dgm:cxn modelId="{2C8C9FB4-DC54-49E9-B067-46445A9C7D1D}" type="presParOf" srcId="{D8B170C6-701D-40FE-86D0-2800BFE0426C}" destId="{36932BB4-26E9-4B24-9F2D-F56AE2483D2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A52F25-D826-4C38-AC7D-1A37329EA630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B2468-8A78-42A6-B79A-9466B680BC08}">
      <dgm:prSet phldrT="[Text]"/>
      <dgm:spPr/>
      <dgm:t>
        <a:bodyPr/>
        <a:lstStyle/>
        <a:p>
          <a:r>
            <a:rPr lang="en-US" dirty="0" smtClean="0"/>
            <a:t>Accumulated PV’s</a:t>
          </a:r>
        </a:p>
      </dgm:t>
    </dgm:pt>
    <dgm:pt modelId="{6AF4AD27-FCE3-4549-A291-D8B13975E1AB}" type="parTrans" cxnId="{E545C128-15F2-4A17-8095-68254B2B1D94}">
      <dgm:prSet/>
      <dgm:spPr/>
      <dgm:t>
        <a:bodyPr/>
        <a:lstStyle/>
        <a:p>
          <a:endParaRPr lang="en-US"/>
        </a:p>
      </dgm:t>
    </dgm:pt>
    <dgm:pt modelId="{FAA1F54A-E5DC-458C-8D1A-E26039B3C1F2}" type="sibTrans" cxnId="{E545C128-15F2-4A17-8095-68254B2B1D94}">
      <dgm:prSet/>
      <dgm:spPr/>
      <dgm:t>
        <a:bodyPr/>
        <a:lstStyle/>
        <a:p>
          <a:endParaRPr lang="en-US"/>
        </a:p>
      </dgm:t>
    </dgm:pt>
    <dgm:pt modelId="{337FEC07-39CC-4C44-A3F7-EDAC0F269B04}" type="pres">
      <dgm:prSet presAssocID="{C8A52F25-D826-4C38-AC7D-1A37329EA6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289BB3-2995-498F-B97B-590BAF455175}" type="pres">
      <dgm:prSet presAssocID="{F30B2468-8A78-42A6-B79A-9466B680BC08}" presName="linNode" presStyleCnt="0"/>
      <dgm:spPr/>
    </dgm:pt>
    <dgm:pt modelId="{4B60C8F5-9FED-45B3-AADD-082013FEA213}" type="pres">
      <dgm:prSet presAssocID="{F30B2468-8A78-42A6-B79A-9466B680BC08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85B69-2031-4C30-A40D-E3D8584FFF94}" type="pres">
      <dgm:prSet presAssocID="{F30B2468-8A78-42A6-B79A-9466B680BC08}" presName="childShp" presStyleLbl="bgAccFollowNode1" presStyleIdx="0" presStyleCnt="1" custLinFactY="-50000" custLinFactNeighborX="1087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1337D-34AC-4C1B-AF91-51D7F29BB72D}" type="presOf" srcId="{C8A52F25-D826-4C38-AC7D-1A37329EA630}" destId="{337FEC07-39CC-4C44-A3F7-EDAC0F269B04}" srcOrd="0" destOrd="0" presId="urn:microsoft.com/office/officeart/2005/8/layout/vList6"/>
    <dgm:cxn modelId="{E545C128-15F2-4A17-8095-68254B2B1D94}" srcId="{C8A52F25-D826-4C38-AC7D-1A37329EA630}" destId="{F30B2468-8A78-42A6-B79A-9466B680BC08}" srcOrd="0" destOrd="0" parTransId="{6AF4AD27-FCE3-4549-A291-D8B13975E1AB}" sibTransId="{FAA1F54A-E5DC-458C-8D1A-E26039B3C1F2}"/>
    <dgm:cxn modelId="{8FD85425-4CD7-4E2D-944A-74C0529A4B9B}" type="presOf" srcId="{F30B2468-8A78-42A6-B79A-9466B680BC08}" destId="{4B60C8F5-9FED-45B3-AADD-082013FEA213}" srcOrd="0" destOrd="0" presId="urn:microsoft.com/office/officeart/2005/8/layout/vList6"/>
    <dgm:cxn modelId="{7FEFF6D5-CDDE-469F-B152-A8234301E32E}" type="presParOf" srcId="{337FEC07-39CC-4C44-A3F7-EDAC0F269B04}" destId="{9C289BB3-2995-498F-B97B-590BAF455175}" srcOrd="0" destOrd="0" presId="urn:microsoft.com/office/officeart/2005/8/layout/vList6"/>
    <dgm:cxn modelId="{0CEBF695-1CA2-44FE-A82D-2812DEB6F318}" type="presParOf" srcId="{9C289BB3-2995-498F-B97B-590BAF455175}" destId="{4B60C8F5-9FED-45B3-AADD-082013FEA213}" srcOrd="0" destOrd="0" presId="urn:microsoft.com/office/officeart/2005/8/layout/vList6"/>
    <dgm:cxn modelId="{3A3163DE-E33A-4005-9147-FB1393A16BD4}" type="presParOf" srcId="{9C289BB3-2995-498F-B97B-590BAF455175}" destId="{29A85B69-2031-4C30-A40D-E3D8584FFF94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48079C-C9BC-46C9-90D3-9796734EA52A}">
      <dsp:nvSpPr>
        <dsp:cNvPr id="0" name=""/>
        <dsp:cNvSpPr/>
      </dsp:nvSpPr>
      <dsp:spPr>
        <a:xfrm>
          <a:off x="0" y="6"/>
          <a:ext cx="7467600" cy="1264318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u="sng" kern="1200" dirty="0" smtClean="0"/>
            <a:t>Rebate</a:t>
          </a:r>
          <a:r>
            <a:rPr lang="en-US" sz="3200" kern="1200" dirty="0" smtClean="0"/>
            <a:t>-</a:t>
          </a:r>
          <a:r>
            <a:rPr lang="en-US" sz="2300" kern="1200" dirty="0" smtClean="0"/>
            <a:t> </a:t>
          </a:r>
          <a:r>
            <a:rPr lang="en-US" sz="2800" kern="1200" dirty="0" smtClean="0"/>
            <a:t>Get cash back for every purchase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0" y="6"/>
        <a:ext cx="7467600" cy="1264318"/>
      </dsp:txXfrm>
    </dsp:sp>
    <dsp:sp modelId="{ADA8AC89-7ED3-4879-B7AC-E6B2F40D7DAC}">
      <dsp:nvSpPr>
        <dsp:cNvPr id="0" name=""/>
        <dsp:cNvSpPr/>
      </dsp:nvSpPr>
      <dsp:spPr>
        <a:xfrm>
          <a:off x="0" y="1616194"/>
          <a:ext cx="7467600" cy="7746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1616194"/>
        <a:ext cx="7467600" cy="77463"/>
      </dsp:txXfrm>
    </dsp:sp>
    <dsp:sp modelId="{8D45067E-1ADC-4DD7-B6F5-7179DFB0E5CD}">
      <dsp:nvSpPr>
        <dsp:cNvPr id="0" name=""/>
        <dsp:cNvSpPr/>
      </dsp:nvSpPr>
      <dsp:spPr>
        <a:xfrm>
          <a:off x="457193" y="1450294"/>
          <a:ext cx="6581254" cy="2093403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u="sng" kern="1200" dirty="0" smtClean="0"/>
            <a:t>Health Benefit</a:t>
          </a:r>
          <a:r>
            <a:rPr lang="en-US" sz="3200" kern="1200" dirty="0" smtClean="0"/>
            <a:t>- </a:t>
          </a:r>
          <a:r>
            <a:rPr lang="en-US" sz="2800" kern="1200" dirty="0" smtClean="0"/>
            <a:t>all products are organic, natural and contain potent herbs such as Ganoderma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57193" y="1450294"/>
        <a:ext cx="6581254" cy="2093403"/>
      </dsp:txXfrm>
    </dsp:sp>
    <dsp:sp modelId="{9576473B-C078-4843-82BB-69607572D9DE}">
      <dsp:nvSpPr>
        <dsp:cNvPr id="0" name=""/>
        <dsp:cNvSpPr/>
      </dsp:nvSpPr>
      <dsp:spPr>
        <a:xfrm>
          <a:off x="0" y="3787060"/>
          <a:ext cx="7467600" cy="7746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3787060"/>
        <a:ext cx="7467600" cy="774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A1A865-40AB-4F13-874D-E9647839C56E}">
      <dsp:nvSpPr>
        <dsp:cNvPr id="0" name=""/>
        <dsp:cNvSpPr/>
      </dsp:nvSpPr>
      <dsp:spPr>
        <a:xfrm rot="5400000">
          <a:off x="5251733" y="-2160533"/>
          <a:ext cx="792420" cy="5315712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u="sng" kern="1200" dirty="0" smtClean="0"/>
            <a:t>For qualification and status</a:t>
          </a:r>
          <a:endParaRPr lang="en-US" sz="2700" kern="1200" dirty="0"/>
        </a:p>
      </dsp:txBody>
      <dsp:txXfrm rot="5400000">
        <a:off x="5251733" y="-2160533"/>
        <a:ext cx="792420" cy="5315712"/>
      </dsp:txXfrm>
    </dsp:sp>
    <dsp:sp modelId="{7987BB3D-0572-4794-B8DF-2450C3F7ED5E}">
      <dsp:nvSpPr>
        <dsp:cNvPr id="0" name=""/>
        <dsp:cNvSpPr/>
      </dsp:nvSpPr>
      <dsp:spPr>
        <a:xfrm>
          <a:off x="0" y="2059"/>
          <a:ext cx="2990088" cy="990525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PV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Point Value</a:t>
          </a:r>
          <a:endParaRPr lang="en-US" sz="2400" kern="1200" dirty="0"/>
        </a:p>
      </dsp:txBody>
      <dsp:txXfrm>
        <a:off x="0" y="2059"/>
        <a:ext cx="2990088" cy="990525"/>
      </dsp:txXfrm>
    </dsp:sp>
    <dsp:sp modelId="{9E10898C-5CB0-44BE-93CD-A3F60A03A6A9}">
      <dsp:nvSpPr>
        <dsp:cNvPr id="0" name=""/>
        <dsp:cNvSpPr/>
      </dsp:nvSpPr>
      <dsp:spPr>
        <a:xfrm rot="5400000">
          <a:off x="5251733" y="-1120481"/>
          <a:ext cx="792420" cy="5315712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For Bonus calculation &amp; Incentive</a:t>
          </a:r>
          <a:endParaRPr lang="en-US" sz="2700" kern="1200" dirty="0"/>
        </a:p>
      </dsp:txBody>
      <dsp:txXfrm rot="5400000">
        <a:off x="5251733" y="-1120481"/>
        <a:ext cx="792420" cy="5315712"/>
      </dsp:txXfrm>
    </dsp:sp>
    <dsp:sp modelId="{7B5420B4-B265-4E34-87D5-C5CF0EF50FF9}">
      <dsp:nvSpPr>
        <dsp:cNvPr id="0" name=""/>
        <dsp:cNvSpPr/>
      </dsp:nvSpPr>
      <dsp:spPr>
        <a:xfrm>
          <a:off x="0" y="1042111"/>
          <a:ext cx="2990088" cy="990525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SV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Sales Value</a:t>
          </a:r>
        </a:p>
      </dsp:txBody>
      <dsp:txXfrm>
        <a:off x="0" y="1042111"/>
        <a:ext cx="2990088" cy="990525"/>
      </dsp:txXfrm>
    </dsp:sp>
    <dsp:sp modelId="{E7251B05-EF7A-4059-BF0A-468C791E3B1B}">
      <dsp:nvSpPr>
        <dsp:cNvPr id="0" name=""/>
        <dsp:cNvSpPr/>
      </dsp:nvSpPr>
      <dsp:spPr>
        <a:xfrm rot="5400000">
          <a:off x="5251733" y="-80430"/>
          <a:ext cx="792420" cy="5315712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Points generated by your group</a:t>
          </a:r>
          <a:endParaRPr lang="en-US" sz="2700" kern="1200" dirty="0"/>
        </a:p>
      </dsp:txBody>
      <dsp:txXfrm rot="5400000">
        <a:off x="5251733" y="-80430"/>
        <a:ext cx="792420" cy="5315712"/>
      </dsp:txXfrm>
    </dsp:sp>
    <dsp:sp modelId="{DE77B452-E85D-4CC0-9D26-7C356ECB9DD0}">
      <dsp:nvSpPr>
        <dsp:cNvPr id="0" name=""/>
        <dsp:cNvSpPr/>
      </dsp:nvSpPr>
      <dsp:spPr>
        <a:xfrm>
          <a:off x="0" y="2082163"/>
          <a:ext cx="2990088" cy="990525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GPV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Group PV</a:t>
          </a:r>
          <a:endParaRPr lang="en-US" sz="2400" kern="1200" dirty="0"/>
        </a:p>
      </dsp:txBody>
      <dsp:txXfrm>
        <a:off x="0" y="2082163"/>
        <a:ext cx="2990088" cy="990525"/>
      </dsp:txXfrm>
    </dsp:sp>
    <dsp:sp modelId="{36932BB4-26E9-4B24-9F2D-F56AE2483D25}">
      <dsp:nvSpPr>
        <dsp:cNvPr id="0" name=""/>
        <dsp:cNvSpPr/>
      </dsp:nvSpPr>
      <dsp:spPr>
        <a:xfrm rot="5400000">
          <a:off x="5251733" y="959621"/>
          <a:ext cx="792420" cy="5315712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Your PV + Group PV</a:t>
          </a:r>
          <a:endParaRPr lang="en-US" sz="2700" kern="1200" dirty="0"/>
        </a:p>
      </dsp:txBody>
      <dsp:txXfrm rot="5400000">
        <a:off x="5251733" y="959621"/>
        <a:ext cx="792420" cy="5315712"/>
      </dsp:txXfrm>
    </dsp:sp>
    <dsp:sp modelId="{B950A359-8FD9-442F-86C6-157468F393C0}">
      <dsp:nvSpPr>
        <dsp:cNvPr id="0" name=""/>
        <dsp:cNvSpPr/>
      </dsp:nvSpPr>
      <dsp:spPr>
        <a:xfrm>
          <a:off x="0" y="3122215"/>
          <a:ext cx="2990088" cy="990525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PGPV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Personal Group PV </a:t>
          </a:r>
          <a:endParaRPr lang="en-US" sz="2400" kern="1200" dirty="0"/>
        </a:p>
      </dsp:txBody>
      <dsp:txXfrm>
        <a:off x="0" y="3122215"/>
        <a:ext cx="2990088" cy="9905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A1A865-40AB-4F13-874D-E9647839C56E}">
      <dsp:nvSpPr>
        <dsp:cNvPr id="0" name=""/>
        <dsp:cNvSpPr/>
      </dsp:nvSpPr>
      <dsp:spPr>
        <a:xfrm rot="5400000">
          <a:off x="5213681" y="-2234736"/>
          <a:ext cx="557629" cy="5169408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u="sng" kern="1200" dirty="0" smtClean="0"/>
            <a:t>Point Value-associated with every product</a:t>
          </a:r>
          <a:endParaRPr lang="en-US" sz="2000" kern="1200" dirty="0"/>
        </a:p>
      </dsp:txBody>
      <dsp:txXfrm rot="5400000">
        <a:off x="5213681" y="-2234736"/>
        <a:ext cx="557629" cy="5169408"/>
      </dsp:txXfrm>
    </dsp:sp>
    <dsp:sp modelId="{7987BB3D-0572-4794-B8DF-2450C3F7ED5E}">
      <dsp:nvSpPr>
        <dsp:cNvPr id="0" name=""/>
        <dsp:cNvSpPr/>
      </dsp:nvSpPr>
      <dsp:spPr>
        <a:xfrm>
          <a:off x="0" y="1449"/>
          <a:ext cx="2907792" cy="697036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 dirty="0" smtClean="0"/>
            <a:t>PV</a:t>
          </a:r>
        </a:p>
      </dsp:txBody>
      <dsp:txXfrm>
        <a:off x="0" y="1449"/>
        <a:ext cx="2907792" cy="697036"/>
      </dsp:txXfrm>
    </dsp:sp>
    <dsp:sp modelId="{9E10898C-5CB0-44BE-93CD-A3F60A03A6A9}">
      <dsp:nvSpPr>
        <dsp:cNvPr id="0" name=""/>
        <dsp:cNvSpPr/>
      </dsp:nvSpPr>
      <dsp:spPr>
        <a:xfrm rot="5400000">
          <a:off x="5213681" y="-1502848"/>
          <a:ext cx="557629" cy="5169408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Sales Value-For Bonus calculation &amp; Incentive</a:t>
          </a:r>
          <a:endParaRPr lang="en-US" sz="2000" kern="1200" dirty="0"/>
        </a:p>
      </dsp:txBody>
      <dsp:txXfrm rot="5400000">
        <a:off x="5213681" y="-1502848"/>
        <a:ext cx="557629" cy="5169408"/>
      </dsp:txXfrm>
    </dsp:sp>
    <dsp:sp modelId="{7B5420B4-B265-4E34-87D5-C5CF0EF50FF9}">
      <dsp:nvSpPr>
        <dsp:cNvPr id="0" name=""/>
        <dsp:cNvSpPr/>
      </dsp:nvSpPr>
      <dsp:spPr>
        <a:xfrm>
          <a:off x="0" y="733337"/>
          <a:ext cx="2907792" cy="697036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SV</a:t>
          </a:r>
        </a:p>
      </dsp:txBody>
      <dsp:txXfrm>
        <a:off x="0" y="733337"/>
        <a:ext cx="2907792" cy="697036"/>
      </dsp:txXfrm>
    </dsp:sp>
    <dsp:sp modelId="{E7251B05-EF7A-4059-BF0A-468C791E3B1B}">
      <dsp:nvSpPr>
        <dsp:cNvPr id="0" name=""/>
        <dsp:cNvSpPr/>
      </dsp:nvSpPr>
      <dsp:spPr>
        <a:xfrm rot="5400000">
          <a:off x="5213681" y="-770959"/>
          <a:ext cx="557629" cy="5169408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Group PV-Points generated by your group</a:t>
          </a:r>
          <a:endParaRPr lang="en-US" sz="2000" kern="1200" dirty="0"/>
        </a:p>
      </dsp:txBody>
      <dsp:txXfrm rot="5400000">
        <a:off x="5213681" y="-770959"/>
        <a:ext cx="557629" cy="5169408"/>
      </dsp:txXfrm>
    </dsp:sp>
    <dsp:sp modelId="{DE77B452-E85D-4CC0-9D26-7C356ECB9DD0}">
      <dsp:nvSpPr>
        <dsp:cNvPr id="0" name=""/>
        <dsp:cNvSpPr/>
      </dsp:nvSpPr>
      <dsp:spPr>
        <a:xfrm>
          <a:off x="0" y="1465225"/>
          <a:ext cx="2907792" cy="697036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GPV</a:t>
          </a:r>
        </a:p>
      </dsp:txBody>
      <dsp:txXfrm>
        <a:off x="0" y="1465225"/>
        <a:ext cx="2907792" cy="697036"/>
      </dsp:txXfrm>
    </dsp:sp>
    <dsp:sp modelId="{36932BB4-26E9-4B24-9F2D-F56AE2483D25}">
      <dsp:nvSpPr>
        <dsp:cNvPr id="0" name=""/>
        <dsp:cNvSpPr/>
      </dsp:nvSpPr>
      <dsp:spPr>
        <a:xfrm rot="5400000">
          <a:off x="5213681" y="-39071"/>
          <a:ext cx="557629" cy="5169408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Personal Group PV </a:t>
          </a:r>
          <a:r>
            <a:rPr lang="en-US" sz="2000" kern="1200" dirty="0" smtClean="0">
              <a:sym typeface="Wingdings" pitchFamily="2" charset="2"/>
            </a:rPr>
            <a:t> </a:t>
          </a:r>
          <a:r>
            <a:rPr lang="en-US" sz="2000" kern="1200" dirty="0" smtClean="0"/>
            <a:t>Your PV + Group PV</a:t>
          </a:r>
          <a:endParaRPr lang="en-US" sz="2000" kern="1200" dirty="0"/>
        </a:p>
      </dsp:txBody>
      <dsp:txXfrm rot="5400000">
        <a:off x="5213681" y="-39071"/>
        <a:ext cx="557629" cy="5169408"/>
      </dsp:txXfrm>
    </dsp:sp>
    <dsp:sp modelId="{B950A359-8FD9-442F-86C6-157468F393C0}">
      <dsp:nvSpPr>
        <dsp:cNvPr id="0" name=""/>
        <dsp:cNvSpPr/>
      </dsp:nvSpPr>
      <dsp:spPr>
        <a:xfrm>
          <a:off x="0" y="2197114"/>
          <a:ext cx="2907792" cy="697036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PGPV</a:t>
          </a:r>
        </a:p>
      </dsp:txBody>
      <dsp:txXfrm>
        <a:off x="0" y="2197114"/>
        <a:ext cx="2907792" cy="6970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85B69-2031-4C30-A40D-E3D8584FFF94}">
      <dsp:nvSpPr>
        <dsp:cNvPr id="0" name=""/>
        <dsp:cNvSpPr/>
      </dsp:nvSpPr>
      <dsp:spPr>
        <a:xfrm>
          <a:off x="2346959" y="0"/>
          <a:ext cx="3520440" cy="6604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C8F5-9FED-45B3-AADD-082013FEA213}">
      <dsp:nvSpPr>
        <dsp:cNvPr id="0" name=""/>
        <dsp:cNvSpPr/>
      </dsp:nvSpPr>
      <dsp:spPr>
        <a:xfrm>
          <a:off x="0" y="0"/>
          <a:ext cx="2346959" cy="66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Accumulated PV’s</a:t>
          </a:r>
        </a:p>
      </dsp:txBody>
      <dsp:txXfrm>
        <a:off x="0" y="0"/>
        <a:ext cx="2346959" cy="66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8284-47F9-4833-96A9-2966775F639B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74AD-31FF-4D57-BEA9-525F728DC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esentationsolutions.com/business-powerpoint-images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mplatemonster.com/powerpoint-templates/24379.htm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esentationsolutions.com/business-powerpoint-images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mplatemonster.com/powerpoint-templates/24379.html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esentationsolutions.com/business-powerpoint-images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images.google.ca/imgres?imgurl=http://dragonartz.files.wordpress.com/2009/02/__vector-floral-grow-two-preview-by-dragonart.png?w=495&amp;h=660&amp;imgrefurl=http://dragonartz.wordpress.com/2009/02/20/floral-grow-2-vector/&amp;usg=__dbzx1v7ZR8_xSusZNIfOAM5RqZ0=&amp;h=660&amp;w=495&amp;sz=202&amp;hl=en&amp;start=42&amp;um=1&amp;tbnid=by2i7-etYmFJDM:&amp;tbnh=138&amp;tbnw=104&amp;prev=/images?q=color+gradient+backgrounds&amp;ndsp=21&amp;hl=en&amp;rlz=1C1GGLS_enCA302CA303&amp;sa=N&amp;start=21&amp;um=1" TargetMode="External"/><Relationship Id="rId4" Type="http://schemas.openxmlformats.org/officeDocument/2006/relationships/hyperlink" Target="http://www.templatemonster.com/powerpoint-templates/24379.html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dragonartz.files.wordpress.com/2009/02/__vector-floral-grow-two-preview-by-dragonart.png?w=495&amp;h=660&amp;imgrefurl=http://dragonartz.wordpress.com/2009/02/20/floral-grow-2-vector/&amp;usg=__dbzx1v7ZR8_xSusZNIfOAM5RqZ0=&amp;h=660&amp;w=495&amp;sz=202&amp;hl=en&amp;start=42&amp;um=1&amp;tbnid=by2i7-etYmFJDM:&amp;tbnh=138&amp;tbnw=104&amp;prev=/images?q=color+gradient+backgrounds&amp;ndsp=21&amp;hl=en&amp;rlz=1C1GGLS_enCA302CA303&amp;sa=N&amp;start=21&amp;um=1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esentationsolutions.com/business-powerpoint-images.htm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images.google.ca/imgres?imgurl=http://dragonartz.files.wordpress.com/2009/02/__vector-floral-grow-two-preview-by-dragonart.png?w=495&amp;h=660&amp;imgrefurl=http://dragonartz.wordpress.com/2009/02/20/floral-grow-2-vector/&amp;usg=__dbzx1v7ZR8_xSusZNIfOAM5RqZ0=&amp;h=660&amp;w=495&amp;sz=202&amp;hl=en&amp;start=42&amp;um=1&amp;tbnid=by2i7-etYmFJDM:&amp;tbnh=138&amp;tbnw=104&amp;prev=/images?q=color+gradient+backgrounds&amp;ndsp=21&amp;hl=en&amp;rlz=1C1GGLS_enCA302CA303&amp;sa=N&amp;start=21&amp;um=1" TargetMode="External"/><Relationship Id="rId4" Type="http://schemas.openxmlformats.org/officeDocument/2006/relationships/hyperlink" Target="http://www.templatemonster.com/powerpoint-templates/24379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esentationsolutions.com/business-powerpoint-images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images.google.ca/imgres?imgurl=http://www.dark-layouts.net/Backgrounds/purple/images/purple_stars.jpg&amp;imgrefurl=http://www.dark-layouts.net/Backgrounds/purple/&amp;usg=__PgcCa2PwO7mgBeQ1FJBYe2SafTs=&amp;h=768&amp;w=1024&amp;sz=56&amp;hl=en&amp;start=7&amp;um=1&amp;tbnid=kdl4T95aRCpy5M:&amp;tbnh=113&amp;tbnw=150&amp;prev=/images?q=purple+background&amp;ndsp=21&amp;hl=en&amp;rlz=1C1GGLS_enCA302CA303&amp;sa=N&amp;um=1" TargetMode="External"/><Relationship Id="rId4" Type="http://schemas.openxmlformats.org/officeDocument/2006/relationships/hyperlink" Target="http://www.templatemonster.com/powerpoint-templates/24379.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esentationsolutions.com/business-powerpoint-images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mplatemonster.com/powerpoint-templates/24379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esentationsolutions.com/business-powerpoint-images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mplatemonster.com/powerpoint-templates/24379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esentationsolutions.com/business-powerpoint-images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mplatemonster.com/powerpoint-templates/24379.html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presentationsolutions.com/business-powerpoint-images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mplatemonster.com/powerpoint-templates/24379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http://www.businesspresentationsolutions.com/business-powerpoint-images.html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http://www.templatemonster.com/powerpoint-templates/24379.html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http://www.businesspresentationsolutions.com/business-powerpoint-images.html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http://www.templatemonster.com/powerpoint-templates/24379.html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http://www.businesspresentationsolutions.com/business-powerpoint-images.html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http://www.templatemonster.com/powerpoint-templates/24379.html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images.google.ca/imgres?imgurl=http://dragonartz.files.wordpress.com/2009/02/__vector-floral-grow-two-preview-by-dragonart.png%3Fw%3D495%26h%3D660&amp;imgrefurl=http://dragonartz.wordpress.com/2009/02/20/floral-grow-2-vector/&amp;usg=__dbzx1v7ZR8_xSusZNIfOAM5RqZ0=&amp;h=660&amp;w=495&amp;sz=202&amp;hl=en&amp;start=42&amp;um=1&amp;tbnid=by2i7-etYmFJDM:&amp;tbnh=138&amp;tbnw=104&amp;prev=/images%3Fq%3Dcolor%2Bgradient%2Bbackgrounds%26ndsp%3D21%26hl%3Den%26rlz%3D1C1GGLS_enCA302CA303%26sa%3DN%26start%3D21%26um%3D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images.google.ca/imgres?imgurl=http://dragonartz.files.wordpress.com/2009/02/__vector-floral-grow-two-preview-by-dragonart.png%3Fw%3D495%26h%3D660&amp;imgrefurl=http://dragonartz.wordpress.com/2009/02/20/floral-grow-2-vector/&amp;usg=__dbzx1v7ZR8_xSusZNIfOAM5RqZ0=&amp;h=660&amp;w=495&amp;sz=202&amp;hl=en&amp;start=42&amp;um=1&amp;tbnid=by2i7-etYmFJDM:&amp;tbnh=138&amp;tbnw=104&amp;prev=/images%3Fq%3Dcolor%2Bgradient%2Bbackgrounds%26ndsp%3D21%26hl%3Den%26rlz%3D1C1GGLS_enCA302CA303%26sa%3DN%26start%3D21%26um%3D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http://www.businesspresentationsolutions.com/business-powerpoint-images.html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http://www.templatemonster.com/powerpoint-templates/24379.html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images.google.ca/imgres?imgurl=http://dragonartz.files.wordpress.com/2009/02/__vector-floral-grow-two-preview-by-dragonart.png%3Fw%3D495%26h%3D660&amp;imgrefurl=http://dragonartz.wordpress.com/2009/02/20/floral-grow-2-vector/&amp;usg=__dbzx1v7ZR8_xSusZNIfOAM5RqZ0=&amp;h=660&amp;w=495&amp;sz=202&amp;hl=en&amp;start=42&amp;um=1&amp;tbnid=by2i7-etYmFJDM:&amp;tbnh=138&amp;tbnw=104&amp;prev=/images%3Fq%3Dcolor%2Bgradient%2Bbackgrounds%26ndsp%3D21%26hl%3Den%26rlz%3D1C1GGLS_enCA302CA303%26sa%3DN%26start%3D21%26um%3D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QSA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QSA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http://www.businesspresentationsolutions.com/business-powerpoint-images.html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http://www.templatemonster.com/powerpoint-templates/24379.html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images.google.ca/imgres?imgurl=http://www.dark-layouts.net/Backgrounds/purple/images/purple_stars.jpg&amp;imgrefurl=http://www.dark-layouts.net/Backgrounds/purple/&amp;usg=__PgcCa2PwO7mgBeQ1FJBYe2SafTs=&amp;h=768&amp;w=1024&amp;sz=56&amp;hl=en&amp;start=7&amp;um=1&amp;tbnid=kdl4T95aRCpy5M:&amp;tbnh=113&amp;tbnw=150&amp;prev=/images%3Fq%3Dpurple%2Bbackground%26ndsp%3D21%26hl%3Den%26rlz%3D1C1GGLS_enCA302CA303%26sa%3DN%26um%3D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http://www.businesspresentationsolutions.com/business-powerpoint-images.html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http://www.templatemonster.com/powerpoint-templates/24379.html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http://www.businesspresentationsolutions.com/business-powerpoint-images.html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http://www.templatemonster.com/powerpoint-templates/24379.html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http://www.businesspresentationsolutions.com/business-powerpoint-images.html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http://www.templatemonster.com/powerpoint-templates/24379.html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http://www.businesspresentationsolutions.com/business-powerpoint-images.html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http://www.templatemonster.com/powerpoint-templates/24379.html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74AD-31FF-4D57-BEA9-525F728DCE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3738-37EB-4EE4-A2F9-517CFCB3E824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A3F3-A9D1-4D4F-9812-6A9BD910B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8BDA-21FD-486F-A0F6-380F0A8EE6D1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E436-A1D8-4E85-BA8A-B5ED3209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4A48-B889-4E1B-8B95-F9DC69679E34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37ED-1872-4A21-992A-151B0D8F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044C-DB39-4353-B479-C54C2B15E2E4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0A9B-AE7C-4754-A1AF-A00DE084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693F-F2CD-43EA-8426-FE72AFE8CDF1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B06B-DDD1-441F-B921-19B8F81BC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97DD-DFF6-4CB0-BA82-9E51B1E91920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F282-B28E-4FD5-9DAE-B0AD37945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8C7B-58BE-4D69-A4A0-366C0C03078F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D9C7-D1B8-4E41-8E37-C39F02ED6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7B60-9A24-43E0-A61D-67E78629336B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239D-43DF-4D54-AC25-FA0E83FD6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B5C9-DF61-4C63-A78C-D6542C312934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30BA-2CCC-4265-A2E8-DA10C394B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5A44-30E8-41AD-8E57-29293F668FDB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CCED-1136-4E4D-97DC-183BF165E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AC45-D73F-46A2-810A-A1976D2E11EC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2300-5F43-4F21-9CAA-6BAD25DC7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tx1">
                <a:lumMod val="65000"/>
                <a:lumOff val="35000"/>
              </a:schemeClr>
            </a:gs>
            <a:gs pos="7000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1664BE-6A91-420A-9EE5-05C2AE6E8734}" type="datetimeFigureOut">
              <a:rPr lang="en-US"/>
              <a:pPr>
                <a:defRPr/>
              </a:pPr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12E5D4-5E5C-495F-B9BA-EC5CC0595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3.gif"/><Relationship Id="rId18" Type="http://schemas.openxmlformats.org/officeDocument/2006/relationships/image" Target="../media/image38.gif"/><Relationship Id="rId3" Type="http://schemas.openxmlformats.org/officeDocument/2006/relationships/image" Target="../media/image6.png"/><Relationship Id="rId21" Type="http://schemas.openxmlformats.org/officeDocument/2006/relationships/image" Target="../media/image41.gif"/><Relationship Id="rId7" Type="http://schemas.openxmlformats.org/officeDocument/2006/relationships/image" Target="../media/image28.gif"/><Relationship Id="rId12" Type="http://schemas.openxmlformats.org/officeDocument/2006/relationships/image" Target="../media/image32.gif"/><Relationship Id="rId17" Type="http://schemas.openxmlformats.org/officeDocument/2006/relationships/image" Target="../media/image37.gi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6.gif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image" Target="../media/image31.jpeg"/><Relationship Id="rId5" Type="http://schemas.openxmlformats.org/officeDocument/2006/relationships/image" Target="../media/image2.png"/><Relationship Id="rId15" Type="http://schemas.openxmlformats.org/officeDocument/2006/relationships/image" Target="../media/image35.gif"/><Relationship Id="rId10" Type="http://schemas.openxmlformats.org/officeDocument/2006/relationships/image" Target="../media/image7.png"/><Relationship Id="rId19" Type="http://schemas.openxmlformats.org/officeDocument/2006/relationships/image" Target="../media/image39.png"/><Relationship Id="rId4" Type="http://schemas.openxmlformats.org/officeDocument/2006/relationships/image" Target="../media/image26.jpeg"/><Relationship Id="rId9" Type="http://schemas.openxmlformats.org/officeDocument/2006/relationships/image" Target="../media/image30.gif"/><Relationship Id="rId14" Type="http://schemas.openxmlformats.org/officeDocument/2006/relationships/image" Target="../media/image34.jpeg"/><Relationship Id="rId22" Type="http://schemas.openxmlformats.org/officeDocument/2006/relationships/image" Target="../media/image4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54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54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67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DXN Marketing </a:t>
            </a:r>
            <a:r>
              <a:rPr lang="en-US" sz="67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Plan</a:t>
            </a:r>
            <a:br>
              <a:rPr lang="en-US" sz="67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67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Europe, Pakistan &amp; Gulf</a:t>
            </a:r>
            <a:endParaRPr lang="en-US" sz="6700" b="1" cap="all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001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419600" y="648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2" charset="-78"/>
                <a:cs typeface="Andalus" pitchFamily="2" charset="-78"/>
              </a:rPr>
              <a:t>Compiled by MAAZ &amp; Janbaaz Ghani</a:t>
            </a:r>
            <a:endParaRPr lang="en-US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96801"/>
            <a:ext cx="1828800" cy="80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4525963"/>
          </a:xfrm>
        </p:spPr>
        <p:txBody>
          <a:bodyPr/>
          <a:lstStyle/>
          <a:p>
            <a:pPr>
              <a:spcBef>
                <a:spcPts val="400"/>
              </a:spcBef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  	     =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(Your % -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Downline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 %) x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Downline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 PGPV</a:t>
            </a:r>
          </a:p>
          <a:p>
            <a:pPr algn="just">
              <a:spcBef>
                <a:spcPts val="25"/>
              </a:spcBef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	 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Bonus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comes from everyone in the  first 5 Generations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+mj-lt"/>
              <a:sym typeface="Wingdings" pitchFamily="2" charset="2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				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				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-30480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 </a:t>
            </a: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Group</a:t>
            </a:r>
            <a:endParaRPr lang="en-US" sz="4200" dirty="0">
              <a:solidFill>
                <a:schemeClr val="accent2">
                  <a:lumMod val="5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4480560"/>
          <a:ext cx="4191000" cy="2377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40359"/>
                <a:gridCol w="2150641"/>
              </a:tblGrid>
              <a:tr h="2579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Month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PV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5790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January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Personal-100PV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33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February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Personal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-100PV</a:t>
                      </a:r>
                    </a:p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GPV-300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3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March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Personal-100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GPV-700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9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Accumulated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PV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sng" dirty="0" smtClean="0">
                          <a:solidFill>
                            <a:schemeClr val="bg1"/>
                          </a:solidFill>
                        </a:rPr>
                        <a:t>1300</a:t>
                      </a:r>
                      <a:endParaRPr lang="en-US" b="1" u="sng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5000" y="236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124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86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86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2590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2362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/>
              <a:t>You</a:t>
            </a:r>
            <a:endParaRPr lang="en-US" sz="1500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3352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33528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029200" y="4419600"/>
          <a:ext cx="3657600" cy="22402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828800"/>
                <a:gridCol w="18288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/>
                        <a:t>Accumulated</a:t>
                      </a:r>
                      <a:r>
                        <a:rPr lang="en-US" sz="1500" u="sng" baseline="0" dirty="0" smtClean="0"/>
                        <a:t> PV </a:t>
                      </a:r>
                      <a:endParaRPr lang="en-US" sz="1500" b="1" i="1" u="sng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/>
                        <a:t>Bonus</a:t>
                      </a:r>
                      <a:endParaRPr lang="en-US" sz="1500" b="1" i="1" u="sng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6%</a:t>
                      </a:r>
                      <a:endParaRPr lang="en-US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9%</a:t>
                      </a:r>
                      <a:endParaRPr lang="en-US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/>
                        <a:t>12%</a:t>
                      </a:r>
                      <a:endParaRPr lang="en-US" sz="1500" u="sng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15%</a:t>
                      </a:r>
                      <a:endParaRPr lang="en-US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3250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18%</a:t>
                      </a:r>
                      <a:endParaRPr lang="en-US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4500 and above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21%*</a:t>
                      </a:r>
                      <a:endParaRPr lang="en-US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048000" y="3124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Jill</a:t>
            </a:r>
            <a:endParaRPr lang="en-US" sz="1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3124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Jack</a:t>
            </a:r>
            <a:endParaRPr lang="en-US" sz="1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057400" y="3124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Joe</a:t>
            </a:r>
            <a:endParaRPr lang="en-US" sz="15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27432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3657600" y="41148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Ben</a:t>
            </a:r>
            <a:endParaRPr lang="en-US" sz="15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576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Bob</a:t>
            </a:r>
            <a:endParaRPr lang="en-US" sz="1500" b="1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86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7432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Billy</a:t>
            </a:r>
            <a:endParaRPr lang="en-US" sz="15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Bry</a:t>
            </a:r>
            <a:endParaRPr lang="en-US" sz="15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057400" y="33528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4267200" y="40386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u="sng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5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1500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sz="15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000" y="25908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sym typeface="Wingdings" pitchFamily="2" charset="2"/>
              </a:rPr>
              <a:t>Eg:  For the month of 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sym typeface="Wingdings" pitchFamily="2" charset="2"/>
              </a:rPr>
              <a:t>March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  <a:sym typeface="Wingdings" pitchFamily="2" charset="2"/>
              </a:rPr>
              <a:t>, your at 12% 	     after adding all points </a:t>
            </a:r>
            <a:endParaRPr lang="en-US" sz="280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33800" y="32004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u="sng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5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sz="1500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sz="15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" y="2362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accent1">
                    <a:lumMod val="50000"/>
                  </a:schemeClr>
                </a:solidFill>
              </a:rPr>
              <a:t>March</a:t>
            </a:r>
            <a:endParaRPr lang="en-US" sz="20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772400" y="11430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PGPV = </a:t>
            </a: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Personal + Group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96801"/>
            <a:ext cx="1828800" cy="80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        =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(Your % -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Downline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%) x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Downline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PGPV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	        Your % = 12 		     Jack’s % and GPV: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					     March + February PV 						     ( 300    +    100      =400)    					     gives Jack 400 PV 9%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				                Jack’s PGPV for March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					     Jack +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Bry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+ Ben = 300 PV</a:t>
            </a:r>
          </a:p>
          <a:p>
            <a:pPr>
              <a:buNone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								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724400"/>
          <a:ext cx="4191000" cy="2011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40359"/>
                <a:gridCol w="2150641"/>
              </a:tblGrid>
              <a:tr h="2579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Month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PV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579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January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Personal-100PV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Personal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-100PV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GPV-300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March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Personal-100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PV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GPV-700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953000" y="4572000"/>
          <a:ext cx="3657600" cy="22402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828800"/>
                <a:gridCol w="18288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/>
                        <a:t>Accumulated</a:t>
                      </a:r>
                      <a:r>
                        <a:rPr lang="en-US" sz="1500" u="sng" baseline="0" dirty="0" smtClean="0"/>
                        <a:t> PV </a:t>
                      </a:r>
                      <a:endParaRPr lang="en-US" sz="1500" b="1" i="1" u="sng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/>
                        <a:t>Bonus</a:t>
                      </a:r>
                      <a:endParaRPr lang="en-US" sz="1500" b="1" i="1" u="sng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6%</a:t>
                      </a:r>
                      <a:endParaRPr lang="en-US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/>
                        <a:t>9%</a:t>
                      </a:r>
                      <a:endParaRPr lang="en-US" sz="1500" u="sng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none" dirty="0" smtClean="0"/>
                        <a:t>12%</a:t>
                      </a:r>
                      <a:endParaRPr lang="en-US" sz="1500" u="non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15%</a:t>
                      </a:r>
                      <a:endParaRPr lang="en-US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3250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18%</a:t>
                      </a:r>
                      <a:endParaRPr lang="en-US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4500 and above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21%*</a:t>
                      </a:r>
                      <a:endParaRPr lang="en-US" sz="15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038600" y="40386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u="sng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5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1500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sz="15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4-Point Star 45"/>
          <p:cNvSpPr/>
          <p:nvPr/>
        </p:nvSpPr>
        <p:spPr>
          <a:xfrm flipV="1">
            <a:off x="4876800" y="2362200"/>
            <a:ext cx="76200" cy="76200"/>
          </a:xfrm>
          <a:prstGeom prst="star4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-Point Star 46"/>
          <p:cNvSpPr/>
          <p:nvPr/>
        </p:nvSpPr>
        <p:spPr>
          <a:xfrm flipV="1">
            <a:off x="4876800" y="3733800"/>
            <a:ext cx="76200" cy="76200"/>
          </a:xfrm>
          <a:prstGeom prst="star4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685800" y="-30480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 </a:t>
            </a: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Group</a:t>
            </a:r>
            <a:endParaRPr lang="en-US" sz="4200" dirty="0">
              <a:solidFill>
                <a:schemeClr val="accent2">
                  <a:lumMod val="5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3124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124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124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86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1828800" y="2590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55" name="TextBox 54"/>
          <p:cNvSpPr txBox="1"/>
          <p:nvPr/>
        </p:nvSpPr>
        <p:spPr>
          <a:xfrm>
            <a:off x="1828800" y="2362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/>
              <a:t>You</a:t>
            </a:r>
            <a:endParaRPr lang="en-US" sz="1500" b="1" u="sng" dirty="0"/>
          </a:p>
        </p:txBody>
      </p:sp>
      <p:sp>
        <p:nvSpPr>
          <p:cNvPr id="56" name="TextBox 55"/>
          <p:cNvSpPr txBox="1"/>
          <p:nvPr/>
        </p:nvSpPr>
        <p:spPr>
          <a:xfrm>
            <a:off x="2743200" y="3352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33528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58" name="TextBox 57"/>
          <p:cNvSpPr txBox="1"/>
          <p:nvPr/>
        </p:nvSpPr>
        <p:spPr>
          <a:xfrm>
            <a:off x="2743200" y="3124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Jill</a:t>
            </a:r>
            <a:endParaRPr lang="en-US" sz="15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3124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Jack</a:t>
            </a:r>
            <a:endParaRPr lang="en-US" sz="15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752600" y="3124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Joe</a:t>
            </a:r>
            <a:endParaRPr lang="en-US" sz="15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048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62" name="TextBox 61"/>
          <p:cNvSpPr txBox="1"/>
          <p:nvPr/>
        </p:nvSpPr>
        <p:spPr>
          <a:xfrm>
            <a:off x="12192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63" name="TextBox 62"/>
          <p:cNvSpPr txBox="1"/>
          <p:nvPr/>
        </p:nvSpPr>
        <p:spPr>
          <a:xfrm>
            <a:off x="24384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64" name="TextBox 63"/>
          <p:cNvSpPr txBox="1"/>
          <p:nvPr/>
        </p:nvSpPr>
        <p:spPr>
          <a:xfrm>
            <a:off x="3352800" y="41148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92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Ben</a:t>
            </a:r>
            <a:endParaRPr lang="en-US" sz="15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3528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Bob</a:t>
            </a:r>
            <a:endParaRPr lang="en-US" sz="1500" b="1" dirty="0"/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86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24384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Billy</a:t>
            </a:r>
            <a:endParaRPr lang="en-US" sz="15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048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Bry</a:t>
            </a:r>
            <a:endParaRPr lang="en-US" sz="15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752600" y="33528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72" name="TextBox 71"/>
          <p:cNvSpPr txBox="1"/>
          <p:nvPr/>
        </p:nvSpPr>
        <p:spPr>
          <a:xfrm>
            <a:off x="3429000" y="32004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u="sng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5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sz="1500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sz="15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00" y="2362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accent1">
                    <a:lumMod val="50000"/>
                  </a:schemeClr>
                </a:solidFill>
              </a:rPr>
              <a:t>March</a:t>
            </a:r>
            <a:endParaRPr lang="en-US" sz="20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-304800" y="11430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     = (Your % -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Downline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%) x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Downline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GPV	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	        You = 12%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  Jack = 9% and Jack’s GPV = 300 PV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	= (12% - 9%) 300 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$ Z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from Jack		</a:t>
            </a:r>
          </a:p>
          <a:p>
            <a:pPr algn="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		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	    				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 </a:t>
            </a: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Group</a:t>
            </a:r>
            <a:endParaRPr lang="en-US" sz="4200" dirty="0">
              <a:solidFill>
                <a:schemeClr val="accent2">
                  <a:lumMod val="5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289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490937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909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4909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252937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2529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2529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191000" y="3957537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3728937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/>
              <a:t>You</a:t>
            </a:r>
            <a:endParaRPr lang="en-US" sz="1500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4719537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2438400" y="4719537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4490937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Jill</a:t>
            </a:r>
            <a:endParaRPr lang="en-US" sz="1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438400" y="4490937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Jack</a:t>
            </a:r>
            <a:endParaRPr lang="en-US" sz="1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00" y="4490937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Joe</a:t>
            </a:r>
            <a:endParaRPr lang="en-US" sz="15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5481537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3352800" y="5481537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4876800" y="5481537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5481537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150PV</a:t>
            </a:r>
            <a:endParaRPr lang="en-US" sz="1500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5252937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Ben</a:t>
            </a:r>
            <a:endParaRPr lang="en-US" sz="15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91200" y="5252937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Bob</a:t>
            </a:r>
            <a:endParaRPr lang="en-US" sz="1500" b="1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2529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876800" y="5252937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Billy</a:t>
            </a:r>
            <a:endParaRPr lang="en-US" sz="15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38400" y="5252937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Bry</a:t>
            </a:r>
            <a:endParaRPr lang="en-US" sz="15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91000" y="4719537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6400800" y="525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i="1" u="sng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67400" y="4495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i="1" u="sng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866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chemeClr val="bg1"/>
                </a:solidFill>
              </a:rPr>
              <a:t>5</a:t>
            </a:r>
            <a:r>
              <a:rPr lang="en-US" i="1" u="sng" baseline="30000" dirty="0" smtClean="0">
                <a:solidFill>
                  <a:schemeClr val="bg1"/>
                </a:solidFill>
              </a:rPr>
              <a:t>th</a:t>
            </a:r>
            <a:r>
              <a:rPr lang="en-US" i="1" u="sng" dirty="0" smtClean="0">
                <a:solidFill>
                  <a:schemeClr val="bg1"/>
                </a:solidFill>
              </a:rPr>
              <a:t> line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05600" y="53340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6172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6172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172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172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2895600" y="380513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accent1">
                    <a:lumMod val="50000"/>
                  </a:schemeClr>
                </a:solidFill>
              </a:rPr>
              <a:t>March</a:t>
            </a:r>
            <a:endParaRPr lang="en-US" sz="20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6172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172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810000" y="53340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…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-304800" y="11430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     =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(Your % -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Downline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%) x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Downline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GPV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	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</a:t>
            </a:r>
          </a:p>
          <a:p>
            <a:pPr algn="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		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	    				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 </a:t>
            </a:r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Group</a:t>
            </a:r>
            <a:endParaRPr lang="en-US" sz="4200" dirty="0">
              <a:solidFill>
                <a:schemeClr val="accent2">
                  <a:lumMod val="5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14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004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00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00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886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86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86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038600" y="2743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25146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/>
              <a:t>You</a:t>
            </a:r>
            <a:endParaRPr lang="en-US" sz="1500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3429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3429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0" y="32004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Jill</a:t>
            </a:r>
            <a:endParaRPr lang="en-US" sz="1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0" y="32004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Jack</a:t>
            </a:r>
            <a:endParaRPr lang="en-US" sz="1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38600" y="32004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Joe</a:t>
            </a:r>
            <a:endParaRPr lang="en-US" sz="15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574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32766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50292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4114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150PV</a:t>
            </a:r>
            <a:endParaRPr lang="en-US" sz="1500" dirty="0"/>
          </a:p>
        </p:txBody>
      </p:sp>
      <p:sp>
        <p:nvSpPr>
          <p:cNvPr id="34" name="TextBox 33"/>
          <p:cNvSpPr txBox="1"/>
          <p:nvPr/>
        </p:nvSpPr>
        <p:spPr>
          <a:xfrm>
            <a:off x="32766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Ben</a:t>
            </a:r>
            <a:endParaRPr lang="en-US" sz="15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Bob</a:t>
            </a:r>
            <a:endParaRPr lang="en-US" sz="1500" b="1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0292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Billy</a:t>
            </a:r>
            <a:endParaRPr lang="en-US" sz="15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057400" y="38862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Bry</a:t>
            </a:r>
            <a:endParaRPr lang="en-US" sz="15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038600" y="3429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100PV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6934200" y="3886200"/>
            <a:ext cx="22098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sz="20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0" y="3276600"/>
            <a:ext cx="3200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0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sz="20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1676400"/>
            <a:ext cx="8686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150" dirty="0" smtClean="0">
                <a:latin typeface="+mn-lt"/>
                <a:sym typeface="Wingdings" pitchFamily="2" charset="2"/>
              </a:rPr>
              <a:t>Group Bonus is calculated for </a:t>
            </a:r>
            <a:r>
              <a:rPr lang="en-US" sz="215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sym typeface="Wingdings" pitchFamily="2" charset="2"/>
              </a:rPr>
              <a:t>EACH MEMBER </a:t>
            </a:r>
            <a:r>
              <a:rPr lang="en-US" sz="2150" dirty="0" smtClean="0">
                <a:latin typeface="+mn-lt"/>
                <a:sym typeface="Wingdings" pitchFamily="2" charset="2"/>
              </a:rPr>
              <a:t>in the 1</a:t>
            </a:r>
            <a:r>
              <a:rPr lang="en-US" sz="2150" baseline="30000" dirty="0" smtClean="0">
                <a:latin typeface="+mn-lt"/>
                <a:sym typeface="Wingdings" pitchFamily="2" charset="2"/>
              </a:rPr>
              <a:t>st</a:t>
            </a:r>
            <a:r>
              <a:rPr lang="en-US" sz="2150" dirty="0" smtClean="0">
                <a:latin typeface="+mn-lt"/>
                <a:sym typeface="Wingdings" pitchFamily="2" charset="2"/>
              </a:rPr>
              <a:t> line (Jack, Joe, Jill), then the 2</a:t>
            </a:r>
            <a:r>
              <a:rPr lang="en-US" sz="2150" baseline="30000" dirty="0" smtClean="0">
                <a:latin typeface="+mn-lt"/>
                <a:sym typeface="Wingdings" pitchFamily="2" charset="2"/>
              </a:rPr>
              <a:t>nd</a:t>
            </a:r>
            <a:r>
              <a:rPr lang="en-US" sz="2150" dirty="0" smtClean="0">
                <a:latin typeface="+mn-lt"/>
                <a:sym typeface="Wingdings" pitchFamily="2" charset="2"/>
              </a:rPr>
              <a:t> line (</a:t>
            </a:r>
            <a:r>
              <a:rPr lang="en-US" sz="2150" dirty="0" err="1" smtClean="0">
                <a:latin typeface="+mn-lt"/>
                <a:sym typeface="Wingdings" pitchFamily="2" charset="2"/>
              </a:rPr>
              <a:t>Bry</a:t>
            </a:r>
            <a:r>
              <a:rPr lang="en-US" sz="2150" dirty="0" smtClean="0">
                <a:latin typeface="+mn-lt"/>
                <a:sym typeface="Wingdings" pitchFamily="2" charset="2"/>
              </a:rPr>
              <a:t>, Ben, Billy, Bob), 3</a:t>
            </a:r>
            <a:r>
              <a:rPr lang="en-US" sz="2150" baseline="30000" dirty="0" smtClean="0">
                <a:latin typeface="+mn-lt"/>
                <a:sym typeface="Wingdings" pitchFamily="2" charset="2"/>
              </a:rPr>
              <a:t>rd</a:t>
            </a:r>
            <a:r>
              <a:rPr lang="en-US" sz="2150" dirty="0" smtClean="0">
                <a:latin typeface="+mn-lt"/>
                <a:sym typeface="Wingdings" pitchFamily="2" charset="2"/>
              </a:rPr>
              <a:t> line, 4</a:t>
            </a:r>
            <a:r>
              <a:rPr lang="en-US" sz="2150" baseline="30000" dirty="0" smtClean="0">
                <a:latin typeface="+mn-lt"/>
                <a:sym typeface="Wingdings" pitchFamily="2" charset="2"/>
              </a:rPr>
              <a:t>th</a:t>
            </a:r>
            <a:r>
              <a:rPr lang="en-US" sz="2150" dirty="0" smtClean="0">
                <a:latin typeface="+mn-lt"/>
                <a:sym typeface="Wingdings" pitchFamily="2" charset="2"/>
              </a:rPr>
              <a:t> line up </a:t>
            </a:r>
            <a:r>
              <a:rPr lang="en-US" sz="2150" u="sng" dirty="0" smtClean="0">
                <a:latin typeface="+mn-lt"/>
                <a:sym typeface="Wingdings" pitchFamily="2" charset="2"/>
              </a:rPr>
              <a:t>until the 5</a:t>
            </a:r>
            <a:r>
              <a:rPr lang="en-US" sz="2150" u="sng" baseline="30000" dirty="0" smtClean="0">
                <a:latin typeface="+mn-lt"/>
                <a:sym typeface="Wingdings" pitchFamily="2" charset="2"/>
              </a:rPr>
              <a:t>th</a:t>
            </a:r>
            <a:r>
              <a:rPr lang="en-US" sz="2150" u="sng" dirty="0" smtClean="0">
                <a:latin typeface="+mn-lt"/>
                <a:sym typeface="Wingdings" pitchFamily="2" charset="2"/>
              </a:rPr>
              <a:t> line</a:t>
            </a:r>
            <a:endParaRPr lang="en-US" sz="2150" u="sng" dirty="0">
              <a:latin typeface="+mn-lt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5720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5720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5720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5720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7543800" y="4648200"/>
            <a:ext cx="16002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0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sz="20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2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257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257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57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257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257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257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1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19799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TextBox 136"/>
          <p:cNvSpPr txBox="1"/>
          <p:nvPr/>
        </p:nvSpPr>
        <p:spPr>
          <a:xfrm>
            <a:off x="8001000" y="5334000"/>
            <a:ext cx="1143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20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sz="20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305800" y="6096000"/>
            <a:ext cx="12192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sz="20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 line</a:t>
            </a:r>
            <a:endParaRPr lang="en-US" sz="20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791200" y="25146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Bonus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comes from everyone in the  first 5 Generations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3050" dirty="0" smtClean="0">
                <a:sym typeface="Wingdings" pitchFamily="2" charset="2"/>
              </a:rPr>
              <a:t>All points in your team (including yours) accumulate every month</a:t>
            </a:r>
          </a:p>
          <a:p>
            <a:r>
              <a:rPr lang="en-US" sz="3050" dirty="0" smtClean="0">
                <a:sym typeface="Wingdings" pitchFamily="2" charset="2"/>
              </a:rPr>
              <a:t>Awarded </a:t>
            </a:r>
            <a:r>
              <a:rPr lang="en-US" sz="305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Star Agent (SA)</a:t>
            </a:r>
            <a:r>
              <a:rPr lang="en-US" sz="30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3050" dirty="0" smtClean="0">
                <a:sym typeface="Wingdings" pitchFamily="2" charset="2"/>
              </a:rPr>
              <a:t>status once you reach a total of 1800 PV (21%)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657600"/>
          <a:ext cx="6705600" cy="304800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52800"/>
                <a:gridCol w="3352800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Wingdings" pitchFamily="2" charset="2"/>
                        </a:rPr>
                        <a:t>Accumulated PV</a:t>
                      </a:r>
                      <a:endParaRPr lang="en-US" b="1" i="1" u="sng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sym typeface="Wingdings" pitchFamily="2" charset="2"/>
                        </a:rPr>
                        <a:t>Bonus</a:t>
                      </a:r>
                      <a:endParaRPr lang="en-US" b="1" i="1" u="sng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6%</a:t>
                      </a:r>
                      <a:endParaRPr 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9%</a:t>
                      </a:r>
                      <a:endParaRPr 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12%</a:t>
                      </a:r>
                      <a:endParaRPr 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2000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15%</a:t>
                      </a:r>
                      <a:endParaRPr 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3250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18%</a:t>
                      </a:r>
                      <a:endParaRPr 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4500 and above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21%*</a:t>
                      </a:r>
                      <a:endParaRPr 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STATUS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Star Agent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n-US" sz="4200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lgerian" pitchFamily="8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39999">
              <a:schemeClr val="tx2">
                <a:lumMod val="60000"/>
                <a:lumOff val="40000"/>
              </a:schemeClr>
            </a:gs>
            <a:gs pos="7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/>
          <p:nvPr/>
        </p:nvGrpSpPr>
        <p:grpSpPr>
          <a:xfrm>
            <a:off x="5486400" y="1219200"/>
            <a:ext cx="9492080" cy="1173480"/>
            <a:chOff x="-11521184" y="313691"/>
            <a:chExt cx="17571492" cy="1679162"/>
          </a:xfrm>
        </p:grpSpPr>
        <p:sp>
          <p:nvSpPr>
            <p:cNvPr id="84" name="Rounded Rectangle 83"/>
            <p:cNvSpPr/>
            <p:nvPr/>
          </p:nvSpPr>
          <p:spPr>
            <a:xfrm>
              <a:off x="-11521184" y="1404056"/>
              <a:ext cx="6095999" cy="588797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sym typeface="Wingdings" pitchFamily="2" charset="2"/>
                </a:rPr>
                <a:t>You make 4,500 points yourself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Rounded Rectangle 4"/>
            <p:cNvSpPr/>
            <p:nvPr/>
          </p:nvSpPr>
          <p:spPr>
            <a:xfrm>
              <a:off x="45692" y="313691"/>
              <a:ext cx="6004616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/>
            </a:p>
          </p:txBody>
        </p:sp>
      </p:grpSp>
      <p:sp>
        <p:nvSpPr>
          <p:cNvPr id="94" name="Isosceles Triangle 93"/>
          <p:cNvSpPr/>
          <p:nvPr/>
        </p:nvSpPr>
        <p:spPr>
          <a:xfrm>
            <a:off x="5257800" y="3962400"/>
            <a:ext cx="1905000" cy="2743200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Isosceles Triangle 46"/>
          <p:cNvSpPr/>
          <p:nvPr/>
        </p:nvSpPr>
        <p:spPr>
          <a:xfrm>
            <a:off x="228600" y="2895600"/>
            <a:ext cx="3429000" cy="33020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229600" cy="4525963"/>
          </a:xfrm>
        </p:spPr>
        <p:txBody>
          <a:bodyPr/>
          <a:lstStyle/>
          <a:p>
            <a:pPr lvl="1">
              <a:buNone/>
            </a:pPr>
            <a:r>
              <a:rPr 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You can become a Star Agent when…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STATUS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 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Star Agent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n-US" sz="420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733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419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399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1054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105399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196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105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1054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105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105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1054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105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51" name="TextBox 50"/>
          <p:cNvSpPr txBox="1"/>
          <p:nvPr/>
        </p:nvSpPr>
        <p:spPr>
          <a:xfrm>
            <a:off x="7086600" y="64008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</a:rPr>
              <a:t>4500 PV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410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410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410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006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72" name="TextBox 71"/>
          <p:cNvSpPr txBox="1"/>
          <p:nvPr/>
        </p:nvSpPr>
        <p:spPr>
          <a:xfrm>
            <a:off x="7086600" y="62484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</a:rPr>
              <a:t>Jill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rot="12492997">
            <a:off x="535531" y="3917317"/>
            <a:ext cx="275696" cy="1855674"/>
          </a:xfrm>
          <a:prstGeom prst="downArrow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Down Arrow 43"/>
          <p:cNvSpPr/>
          <p:nvPr/>
        </p:nvSpPr>
        <p:spPr>
          <a:xfrm rot="9194399">
            <a:off x="3056993" y="3924009"/>
            <a:ext cx="287043" cy="1923650"/>
          </a:xfrm>
          <a:prstGeom prst="down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Rounded Rectangle 58"/>
          <p:cNvSpPr/>
          <p:nvPr/>
        </p:nvSpPr>
        <p:spPr>
          <a:xfrm>
            <a:off x="762000" y="5791200"/>
            <a:ext cx="2362200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All points in your team come to you</a:t>
            </a:r>
          </a:p>
          <a:p>
            <a:endParaRPr lang="en-US" dirty="0"/>
          </a:p>
        </p:txBody>
      </p:sp>
      <p:grpSp>
        <p:nvGrpSpPr>
          <p:cNvPr id="3" name="Group 60"/>
          <p:cNvGrpSpPr/>
          <p:nvPr/>
        </p:nvGrpSpPr>
        <p:grpSpPr>
          <a:xfrm>
            <a:off x="152400" y="1752600"/>
            <a:ext cx="990600" cy="1295400"/>
            <a:chOff x="1" y="1179"/>
            <a:chExt cx="1039018" cy="1484312"/>
          </a:xfrm>
        </p:grpSpPr>
        <p:sp>
          <p:nvSpPr>
            <p:cNvPr id="63" name="Chevron 62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Chevron 4"/>
            <p:cNvSpPr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u="sng" dirty="0" smtClean="0">
                  <a:solidFill>
                    <a:schemeClr val="tx2">
                      <a:lumMod val="50000"/>
                    </a:schemeClr>
                  </a:solidFill>
                  <a:sym typeface="Wingdings" pitchFamily="2" charset="2"/>
                </a:rPr>
                <a:t>Eg 1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  <a:sym typeface="Wingdings" pitchFamily="2" charset="2"/>
                </a:rPr>
                <a:t>: </a:t>
              </a:r>
              <a:endParaRPr lang="en-US" sz="28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78" name="Round Same Side Corner Rectangle 4"/>
          <p:cNvSpPr/>
          <p:nvPr/>
        </p:nvSpPr>
        <p:spPr>
          <a:xfrm>
            <a:off x="2043509" y="2993696"/>
            <a:ext cx="5009883" cy="8706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7145" rIns="17145" bIns="17145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700" kern="1200"/>
          </a:p>
        </p:txBody>
      </p:sp>
      <p:grpSp>
        <p:nvGrpSpPr>
          <p:cNvPr id="4" name="Group 79"/>
          <p:cNvGrpSpPr/>
          <p:nvPr/>
        </p:nvGrpSpPr>
        <p:grpSpPr>
          <a:xfrm>
            <a:off x="1066800" y="1828800"/>
            <a:ext cx="3048000" cy="1202548"/>
            <a:chOff x="45692" y="-278120"/>
            <a:chExt cx="6252309" cy="1436427"/>
          </a:xfrm>
        </p:grpSpPr>
        <p:sp>
          <p:nvSpPr>
            <p:cNvPr id="81" name="Rounded Rectangle 80"/>
            <p:cNvSpPr/>
            <p:nvPr/>
          </p:nvSpPr>
          <p:spPr>
            <a:xfrm>
              <a:off x="202000" y="-278120"/>
              <a:ext cx="6096001" cy="936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You + your team make 4,500 points over a period of time </a:t>
              </a:r>
              <a:endParaRPr lang="en-US" dirty="0"/>
            </a:p>
          </p:txBody>
        </p:sp>
        <p:sp>
          <p:nvSpPr>
            <p:cNvPr id="82" name="Rounded Rectangle 4"/>
            <p:cNvSpPr/>
            <p:nvPr/>
          </p:nvSpPr>
          <p:spPr>
            <a:xfrm>
              <a:off x="45692" y="313691"/>
              <a:ext cx="6004616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/>
            </a:p>
          </p:txBody>
        </p:sp>
      </p:grpSp>
      <p:grpSp>
        <p:nvGrpSpPr>
          <p:cNvPr id="5" name="Group 85"/>
          <p:cNvGrpSpPr/>
          <p:nvPr/>
        </p:nvGrpSpPr>
        <p:grpSpPr>
          <a:xfrm rot="16200000">
            <a:off x="4495800" y="1524001"/>
            <a:ext cx="990600" cy="1295399"/>
            <a:chOff x="1" y="1179"/>
            <a:chExt cx="1039018" cy="1484312"/>
          </a:xfrm>
        </p:grpSpPr>
        <p:sp>
          <p:nvSpPr>
            <p:cNvPr id="87" name="Chevron 86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solidFill>
              <a:schemeClr val="tx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Chevron 4"/>
            <p:cNvSpPr/>
            <p:nvPr/>
          </p:nvSpPr>
          <p:spPr>
            <a:xfrm>
              <a:off x="1" y="520689"/>
              <a:ext cx="1039018" cy="445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572000" y="1905000"/>
            <a:ext cx="1219200" cy="45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Eg 2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: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562600" y="2895600"/>
            <a:ext cx="33528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Anyone in your team becomes a SA, you will automatically become a SA too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21336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924800" y="23622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</a:rPr>
              <a:t>4500 PV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oup 88"/>
          <p:cNvGrpSpPr/>
          <p:nvPr/>
        </p:nvGrpSpPr>
        <p:grpSpPr>
          <a:xfrm rot="16200000">
            <a:off x="4495800" y="2743200"/>
            <a:ext cx="990600" cy="1295399"/>
            <a:chOff x="1" y="1179"/>
            <a:chExt cx="1039018" cy="1484312"/>
          </a:xfrm>
          <a:solidFill>
            <a:schemeClr val="tx2">
              <a:lumMod val="50000"/>
            </a:schemeClr>
          </a:solidFill>
        </p:grpSpPr>
        <p:sp>
          <p:nvSpPr>
            <p:cNvPr id="91" name="Chevron 4"/>
            <p:cNvSpPr/>
            <p:nvPr/>
          </p:nvSpPr>
          <p:spPr>
            <a:xfrm>
              <a:off x="1" y="520689"/>
              <a:ext cx="1039018" cy="445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Chevron 89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92" name="TextBox 91"/>
          <p:cNvSpPr txBox="1"/>
          <p:nvPr/>
        </p:nvSpPr>
        <p:spPr>
          <a:xfrm>
            <a:off x="4572000" y="3124200"/>
            <a:ext cx="1219200" cy="45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Eg 3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: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8006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006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410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198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0198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60198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Rounded Rectangle 103"/>
          <p:cNvSpPr/>
          <p:nvPr/>
        </p:nvSpPr>
        <p:spPr>
          <a:xfrm>
            <a:off x="7162800" y="4419600"/>
            <a:ext cx="1828800" cy="1676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b="1" u="sng" dirty="0" smtClean="0">
                <a:solidFill>
                  <a:schemeClr val="bg1"/>
                </a:solidFill>
                <a:sym typeface="Wingdings" pitchFamily="2" charset="2"/>
              </a:rPr>
              <a:t>Everyone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directly above Jill becomes a SA because points move up  </a:t>
            </a:r>
          </a:p>
          <a:p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6324600" y="43434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</a:rPr>
              <a:t>4500 PV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4600" y="41148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458200" cy="1600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STATUS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–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Qualified  Sa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800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638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618202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600200" y="48006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You</a:t>
            </a:r>
          </a:p>
          <a:p>
            <a:r>
              <a:rPr lang="en-US" sz="1500" b="1" dirty="0" smtClean="0"/>
              <a:t>SA</a:t>
            </a:r>
            <a:endParaRPr lang="en-US" sz="1500" b="1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3657600"/>
          </a:xfrm>
        </p:spPr>
        <p:txBody>
          <a:bodyPr/>
          <a:lstStyle/>
          <a:p>
            <a:pPr>
              <a:buNone/>
            </a:pPr>
            <a:r>
              <a:rPr lang="en-US" sz="2700" dirty="0" smtClean="0"/>
              <a:t>	Once you reach 21% (SA) you need to be a Qualified SA (QSA) to get additional Bonuses. QSA get 25% 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700" i="1" dirty="0" smtClean="0"/>
              <a:t>Two ways to be a Qualified Star Agent</a:t>
            </a:r>
          </a:p>
          <a:p>
            <a:pPr marL="514350" indent="-514350">
              <a:spcBef>
                <a:spcPts val="1600"/>
              </a:spcBef>
              <a:buNone/>
            </a:pPr>
            <a:r>
              <a:rPr lang="en-US" sz="2700" dirty="0" smtClean="0"/>
              <a:t>1) Maintain 300 Personal PV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700" dirty="0" smtClean="0"/>
              <a:t>2) Maintain 100 Personal Points with 200 points coming from your team members who are NOT QSA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5618202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Jack</a:t>
            </a:r>
          </a:p>
          <a:p>
            <a:r>
              <a:rPr lang="en-US" sz="1500" b="1" dirty="0" smtClean="0"/>
              <a:t>QSA</a:t>
            </a:r>
            <a:endParaRPr lang="en-US" sz="1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6388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Jill</a:t>
            </a:r>
            <a:endParaRPr lang="en-US" sz="1500" b="1" dirty="0"/>
          </a:p>
          <a:p>
            <a:r>
              <a:rPr lang="en-US" sz="1500" b="1" dirty="0" smtClean="0"/>
              <a:t>NOT a SA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6304002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You become a Qualified SA if you do 100 PV and Jill’s team does 200 PV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800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638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618202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781800" y="48006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You</a:t>
            </a:r>
          </a:p>
          <a:p>
            <a:r>
              <a:rPr lang="en-US" sz="1500" b="1" dirty="0" smtClean="0"/>
              <a:t>SA</a:t>
            </a:r>
            <a:endParaRPr lang="en-US" sz="1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67400" y="5618202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Jack</a:t>
            </a:r>
          </a:p>
          <a:p>
            <a:r>
              <a:rPr lang="en-US" sz="1500" b="1" dirty="0" smtClean="0"/>
              <a:t>QSA</a:t>
            </a:r>
            <a:endParaRPr lang="en-US" sz="15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43800" y="56388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Jill</a:t>
            </a:r>
            <a:endParaRPr lang="en-US" sz="1500" b="1" dirty="0"/>
          </a:p>
          <a:p>
            <a:r>
              <a:rPr lang="en-US" sz="1500" b="1" dirty="0" smtClean="0"/>
              <a:t>NOT a SA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1600" y="6304002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If Jill + her team don’t make 200PV, you have to maintain 300 PV to be QSA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4648200"/>
            <a:ext cx="114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Eg: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29" name="Picture 6" descr="http://images.clipartof.com/thumbnails/25029-Clipart-Illustration-Of-A-White-Business-Person-In-A-Tie-Carrying-A-Briefcase-And-Holding-A-Grey-Check-Mark-Symbolizing-Approval-And-Solutio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8288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458200" cy="1600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STATUS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–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Qualified  Sa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312348" cy="6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799136"/>
            <a:ext cx="313744" cy="7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82046"/>
            <a:ext cx="312348" cy="6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09800" y="190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</a:t>
            </a:r>
          </a:p>
          <a:p>
            <a:r>
              <a:rPr lang="en-US" b="1" dirty="0" smtClean="0"/>
              <a:t>100 PV</a:t>
            </a:r>
            <a:endParaRPr lang="en-US" b="1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0" y="1066800"/>
            <a:ext cx="8534400" cy="533400"/>
          </a:xfrm>
        </p:spPr>
        <p:txBody>
          <a:bodyPr/>
          <a:lstStyle/>
          <a:p>
            <a:pPr algn="ctr">
              <a:buNone/>
            </a:pPr>
            <a:r>
              <a:rPr lang="en-US" sz="2700" b="1" dirty="0" smtClean="0"/>
              <a:t>	</a:t>
            </a:r>
            <a:r>
              <a:rPr lang="en-US" sz="3000" b="1" i="1" dirty="0" smtClean="0"/>
              <a:t>Would you be a QSA?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667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Jack</a:t>
            </a:r>
          </a:p>
          <a:p>
            <a:r>
              <a:rPr lang="en-US" b="1" dirty="0" smtClean="0"/>
              <a:t>100 PV</a:t>
            </a:r>
          </a:p>
          <a:p>
            <a:r>
              <a:rPr lang="en-US" b="1" dirty="0" smtClean="0"/>
              <a:t>QSA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2667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Jill</a:t>
            </a:r>
          </a:p>
          <a:p>
            <a:r>
              <a:rPr lang="en-US" b="1" dirty="0" smtClean="0"/>
              <a:t>100 PV</a:t>
            </a:r>
            <a:endParaRPr lang="en-US" b="1" dirty="0"/>
          </a:p>
          <a:p>
            <a:r>
              <a:rPr lang="en-US" b="1" dirty="0" smtClean="0"/>
              <a:t>NOT a SA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2057400"/>
            <a:ext cx="411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accent2">
                    <a:lumMod val="50000"/>
                  </a:schemeClr>
                </a:solidFill>
              </a:rPr>
              <a:t>Yes, because you met your personal 100 PV &amp; 200 PV are coming from Non-QSA lines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99136"/>
            <a:ext cx="313744" cy="7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810000" y="2667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Jenny</a:t>
            </a:r>
          </a:p>
          <a:p>
            <a:r>
              <a:rPr lang="en-US" b="1" dirty="0" smtClean="0"/>
              <a:t>100 PV</a:t>
            </a:r>
            <a:endParaRPr lang="en-US" b="1" dirty="0"/>
          </a:p>
          <a:p>
            <a:r>
              <a:rPr lang="en-US" b="1" dirty="0" smtClean="0"/>
              <a:t>NOT a SA</a:t>
            </a: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19600"/>
            <a:ext cx="312348" cy="6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313736"/>
            <a:ext cx="313744" cy="7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96646"/>
            <a:ext cx="312348" cy="6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209800" y="4419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</a:t>
            </a:r>
          </a:p>
          <a:p>
            <a:r>
              <a:rPr lang="en-US" b="1" dirty="0" smtClean="0"/>
              <a:t>100 PV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" y="51816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Jack</a:t>
            </a:r>
          </a:p>
          <a:p>
            <a:r>
              <a:rPr lang="en-US" b="1" dirty="0" smtClean="0"/>
              <a:t> 300 PV</a:t>
            </a:r>
          </a:p>
          <a:p>
            <a:r>
              <a:rPr lang="en-US" b="1" dirty="0" smtClean="0"/>
              <a:t>QSA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09800" y="5181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Jill</a:t>
            </a:r>
          </a:p>
          <a:p>
            <a:r>
              <a:rPr lang="en-US" b="1" dirty="0" smtClean="0"/>
              <a:t>100 PV</a:t>
            </a:r>
            <a:endParaRPr lang="en-US" b="1" dirty="0"/>
          </a:p>
          <a:p>
            <a:r>
              <a:rPr lang="en-US" b="1" dirty="0" smtClean="0"/>
              <a:t>SA</a:t>
            </a: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313736"/>
            <a:ext cx="313744" cy="7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3810000" y="5181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Jenny</a:t>
            </a:r>
          </a:p>
          <a:p>
            <a:r>
              <a:rPr lang="en-US" b="1" dirty="0" smtClean="0"/>
              <a:t>100 PV</a:t>
            </a:r>
            <a:endParaRPr lang="en-US" b="1" dirty="0"/>
          </a:p>
          <a:p>
            <a:r>
              <a:rPr lang="en-US" b="1" dirty="0" smtClean="0"/>
              <a:t>SA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10200" y="49530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Yes, because you met your personal 100 PV &amp;  200 PV are coming from Non-QSA lines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600" y="4419600"/>
            <a:ext cx="1143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</a:rPr>
              <a:t>Eg: 2</a:t>
            </a: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" y="2057400"/>
            <a:ext cx="1143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2">
                    <a:lumMod val="50000"/>
                  </a:schemeClr>
                </a:solidFill>
              </a:rPr>
              <a:t>Eg: 1</a:t>
            </a:r>
            <a:endParaRPr lang="en-US" sz="2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4" name="Picture 6" descr="http://images.clipartof.com/thumbnails/25029-Clipart-Illustration-Of-A-White-Business-Person-In-A-Tie-Carrying-A-Briefcase-And-Holding-A-Grey-Check-Mark-Symbolizing-Approval-And-Solutio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981200"/>
            <a:ext cx="838200" cy="838200"/>
          </a:xfrm>
          <a:prstGeom prst="rect">
            <a:avLst/>
          </a:prstGeom>
          <a:noFill/>
        </p:spPr>
      </p:pic>
      <p:pic>
        <p:nvPicPr>
          <p:cNvPr id="47" name="Picture 6" descr="http://images.clipartof.com/thumbnails/25029-Clipart-Illustration-Of-A-White-Business-Person-In-A-Tie-Carrying-A-Briefcase-And-Holding-A-Grey-Check-Mark-Symbolizing-Approval-And-Solutio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5029200"/>
            <a:ext cx="838200" cy="838200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533400" y="3886200"/>
            <a:ext cx="8001000" cy="152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</p:nvPr>
        </p:nvGraphicFramePr>
        <p:xfrm>
          <a:off x="1524000" y="4419600"/>
          <a:ext cx="6172200" cy="2221889"/>
        </p:xfrm>
        <a:graphic>
          <a:graphicData uri="http://schemas.openxmlformats.org/drawingml/2006/table">
            <a:tbl>
              <a:tblPr firstRow="1" bandRow="1">
                <a:effectLst/>
                <a:tableStyleId>{E929F9F4-4A8F-4326-A1B4-22849713DDAB}</a:tableStyleId>
              </a:tblPr>
              <a:tblGrid>
                <a:gridCol w="3086100"/>
                <a:gridCol w="3086100"/>
              </a:tblGrid>
              <a:tr h="3930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Level of Qualified SA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Bonus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261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level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261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level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261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level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261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level</a:t>
                      </a:r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2618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level</a:t>
                      </a:r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1" name="Content Placeholder 39"/>
          <p:cNvSpPr txBox="1">
            <a:spLocks/>
          </p:cNvSpPr>
          <p:nvPr/>
        </p:nvSpPr>
        <p:spPr bwMode="auto">
          <a:xfrm>
            <a:off x="304800" y="8382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1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Need to be a </a:t>
            </a:r>
            <a:r>
              <a:rPr kumimoji="0" lang="en-US" sz="27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QSA to get Development Bonus  </a:t>
            </a:r>
          </a:p>
          <a:p>
            <a:pPr marL="342900" marR="0" lvl="0" indent="-342900" algn="l" defTabSz="914400" rtl="0" eaLnBrk="1" fontAlgn="base" latinLnBrk="0" hangingPunct="1">
              <a:spcBef>
                <a:spcPts val="1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Calculation is based on QSA’s in your team </a:t>
            </a:r>
            <a:endParaRPr kumimoji="0" lang="en-US" sz="27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150000"/>
              </a:lnSpc>
              <a:spcBef>
                <a:spcPts val="300"/>
              </a:spcBef>
              <a:buFontTx/>
              <a:buChar char="-"/>
            </a:pPr>
            <a:r>
              <a:rPr lang="en-US" sz="2700" noProof="0" dirty="0" smtClean="0">
                <a:solidFill>
                  <a:schemeClr val="bg1"/>
                </a:solidFill>
                <a:latin typeface="+mn-lt"/>
              </a:rPr>
              <a:t>Get 5% of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all points </a:t>
            </a:r>
            <a:r>
              <a:rPr lang="en-US" sz="2700" noProof="0" dirty="0" smtClean="0">
                <a:solidFill>
                  <a:schemeClr val="bg1"/>
                </a:solidFill>
                <a:latin typeface="+mn-lt"/>
              </a:rPr>
              <a:t>from every QSA in your 1</a:t>
            </a:r>
            <a:r>
              <a:rPr lang="en-US" sz="2700" baseline="30000" noProof="0" dirty="0" smtClean="0">
                <a:solidFill>
                  <a:schemeClr val="bg1"/>
                </a:solidFill>
                <a:latin typeface="+mn-lt"/>
              </a:rPr>
              <a:t>st</a:t>
            </a:r>
            <a:r>
              <a:rPr lang="en-US" sz="2700" noProof="0" dirty="0" smtClean="0">
                <a:solidFill>
                  <a:schemeClr val="bg1"/>
                </a:solidFill>
                <a:latin typeface="+mn-lt"/>
              </a:rPr>
              <a:t> level</a:t>
            </a:r>
          </a:p>
          <a:p>
            <a:pPr marL="800100" lvl="1" indent="-342900">
              <a:spcBef>
                <a:spcPts val="300"/>
              </a:spcBef>
              <a:buFontTx/>
              <a:buChar char="-"/>
            </a:pP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4% from 2</a:t>
            </a:r>
            <a:r>
              <a:rPr kumimoji="0" lang="en-US" sz="2700" i="0" u="none" strike="noStrike" kern="1200" cap="none" spc="0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marL="800100" lvl="1" indent="-342900">
              <a:spcBef>
                <a:spcPts val="300"/>
              </a:spcBef>
              <a:buFontTx/>
              <a:buChar char="-"/>
            </a:pP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3% from 3</a:t>
            </a:r>
            <a:r>
              <a:rPr kumimoji="0" lang="en-US" sz="2700" i="0" u="none" strike="noStrike" kern="1200" cap="none" spc="0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marL="800100" lvl="1" indent="-342900">
              <a:spcBef>
                <a:spcPts val="300"/>
              </a:spcBef>
              <a:buFontTx/>
              <a:buChar char="-"/>
            </a:pP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2% from 4</a:t>
            </a:r>
            <a:r>
              <a:rPr kumimoji="0" lang="en-US" sz="2700" i="0" u="none" strike="noStrike" kern="1200" cap="none" spc="0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</a:t>
            </a:r>
          </a:p>
          <a:p>
            <a:pPr marL="800100" lvl="1" indent="-342900">
              <a:spcBef>
                <a:spcPts val="300"/>
              </a:spcBef>
              <a:spcAft>
                <a:spcPts val="1800"/>
              </a:spcAft>
              <a:buFontTx/>
              <a:buChar char="-"/>
            </a:pP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1% from 5</a:t>
            </a:r>
            <a:r>
              <a:rPr kumimoji="0" lang="en-US" sz="2700" i="0" u="none" strike="noStrike" kern="1200" cap="none" spc="0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70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QSA</a:t>
            </a:r>
            <a:endParaRPr kumimoji="0" lang="en-US" sz="27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900" baseline="0" dirty="0" smtClean="0">
                <a:solidFill>
                  <a:schemeClr val="bg1"/>
                </a:solidFill>
                <a:latin typeface="+mn-lt"/>
              </a:rPr>
              <a:t>	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0"/>
            <a:ext cx="85344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-45720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development</a:t>
            </a:r>
            <a:endParaRPr lang="en-US" sz="4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30000">
              <a:schemeClr val="accent4">
                <a:lumMod val="60000"/>
                <a:lumOff val="40000"/>
              </a:schemeClr>
            </a:gs>
            <a:gs pos="64999">
              <a:schemeClr val="accent4">
                <a:lumMod val="75000"/>
              </a:schemeClr>
            </a:gs>
            <a:gs pos="89999">
              <a:schemeClr val="accent4">
                <a:lumMod val="50000"/>
              </a:schemeClr>
            </a:gs>
            <a:gs pos="100000">
              <a:schemeClr val="accent4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181600" y="762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YOU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5844" y="-12526"/>
            <a:ext cx="8763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609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development</a:t>
            </a:r>
            <a:endParaRPr lang="en-US" sz="4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905000"/>
            <a:ext cx="9144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5676900" y="3390900"/>
            <a:ext cx="6858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246487" cy="5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848600" y="1295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1</a:t>
            </a:r>
            <a:r>
              <a:rPr lang="en-US" b="1" i="1" baseline="30000" dirty="0" smtClean="0">
                <a:solidFill>
                  <a:srgbClr val="FFFF00"/>
                </a:solidFill>
              </a:rPr>
              <a:t>ST</a:t>
            </a:r>
            <a:r>
              <a:rPr lang="en-US" b="1" i="1" dirty="0" smtClean="0">
                <a:solidFill>
                  <a:srgbClr val="FFFF00"/>
                </a:solidFill>
              </a:rPr>
              <a:t> Level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QSA-5%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144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5%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590800"/>
            <a:ext cx="9144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276600"/>
            <a:ext cx="9144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3622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QSA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962400"/>
            <a:ext cx="9144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848600" y="2667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2</a:t>
            </a:r>
            <a:r>
              <a:rPr lang="en-US" b="1" i="1" baseline="30000" dirty="0" smtClean="0">
                <a:solidFill>
                  <a:srgbClr val="FFFF00"/>
                </a:solidFill>
              </a:rPr>
              <a:t>nd</a:t>
            </a:r>
            <a:r>
              <a:rPr lang="en-US" b="1" i="1" dirty="0" smtClean="0">
                <a:solidFill>
                  <a:srgbClr val="FFFF00"/>
                </a:solidFill>
              </a:rPr>
              <a:t> Level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QSA-4%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486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3</a:t>
            </a:r>
            <a:r>
              <a:rPr lang="en-US" b="1" i="1" baseline="30000" dirty="0" smtClean="0">
                <a:solidFill>
                  <a:srgbClr val="FFFF00"/>
                </a:solidFill>
              </a:rPr>
              <a:t>rd </a:t>
            </a:r>
            <a:r>
              <a:rPr lang="en-US" b="1" i="1" dirty="0" smtClean="0">
                <a:solidFill>
                  <a:srgbClr val="FFFF00"/>
                </a:solidFill>
              </a:rPr>
              <a:t>Level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QSA-3%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4648200"/>
            <a:ext cx="9144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848600" y="472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4</a:t>
            </a:r>
            <a:r>
              <a:rPr lang="en-US" b="1" i="1" baseline="30000" dirty="0" smtClean="0">
                <a:solidFill>
                  <a:srgbClr val="FFFF00"/>
                </a:solidFill>
              </a:rPr>
              <a:t>th</a:t>
            </a:r>
            <a:r>
              <a:rPr lang="en-US" b="1" i="1" dirty="0" smtClean="0">
                <a:solidFill>
                  <a:srgbClr val="FFFF00"/>
                </a:solidFill>
              </a:rPr>
              <a:t> Level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QSA-2%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48600" y="6096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5</a:t>
            </a:r>
            <a:r>
              <a:rPr lang="en-US" b="1" i="1" baseline="30000" dirty="0" smtClean="0">
                <a:solidFill>
                  <a:srgbClr val="FFFF00"/>
                </a:solidFill>
              </a:rPr>
              <a:t>th</a:t>
            </a:r>
            <a:r>
              <a:rPr lang="en-US" b="1" i="1" dirty="0" smtClean="0">
                <a:solidFill>
                  <a:srgbClr val="FFFF00"/>
                </a:solidFill>
              </a:rPr>
              <a:t> Level</a:t>
            </a: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QSA-1%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371600"/>
            <a:ext cx="246487" cy="5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057400"/>
            <a:ext cx="246487" cy="5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246487" cy="5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4290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32004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4%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860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QSA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816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4%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672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QSA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1148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3%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004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QSA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2004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1%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860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QSA</a:t>
            </a: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486400"/>
            <a:ext cx="246487" cy="5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ectangle 104"/>
          <p:cNvSpPr/>
          <p:nvPr/>
        </p:nvSpPr>
        <p:spPr>
          <a:xfrm>
            <a:off x="0" y="5334000"/>
            <a:ext cx="9144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0" y="6019800"/>
            <a:ext cx="9144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4864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4864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172200"/>
            <a:ext cx="246487" cy="5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99" name="TextBox 98"/>
          <p:cNvSpPr txBox="1"/>
          <p:nvPr/>
        </p:nvSpPr>
        <p:spPr>
          <a:xfrm>
            <a:off x="51816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1%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672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QSA</a:t>
            </a: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1722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110" name="Rectangle 109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28600" y="35052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4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generation</a:t>
            </a:r>
            <a:endParaRPr lang="en-US" sz="15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772400" y="5562600"/>
            <a:ext cx="1371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7</a:t>
            </a:r>
            <a:r>
              <a:rPr lang="en-US" sz="1500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15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generation</a:t>
            </a:r>
            <a:endParaRPr lang="en-US" sz="15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743200"/>
            <a:ext cx="246487" cy="5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743200"/>
            <a:ext cx="246487" cy="5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1148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8006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7" name="TextBox 86"/>
          <p:cNvSpPr txBox="1"/>
          <p:nvPr/>
        </p:nvSpPr>
        <p:spPr>
          <a:xfrm>
            <a:off x="32004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2%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6000" y="487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QSA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816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2%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267200" y="487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808"/>
                </a:solidFill>
              </a:rPr>
              <a:t>QSA</a:t>
            </a: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00600"/>
            <a:ext cx="243696" cy="54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113" name="TextBox 112"/>
          <p:cNvSpPr txBox="1"/>
          <p:nvPr/>
        </p:nvSpPr>
        <p:spPr>
          <a:xfrm>
            <a:off x="228600" y="21336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</a:t>
            </a:r>
            <a:r>
              <a:rPr lang="en-US" sz="1500" baseline="30000" dirty="0" smtClean="0"/>
              <a:t>nd</a:t>
            </a:r>
            <a:r>
              <a:rPr lang="en-US" sz="1500" dirty="0" smtClean="0"/>
              <a:t> generation</a:t>
            </a:r>
            <a:endParaRPr lang="en-US" sz="1500" dirty="0"/>
          </a:p>
        </p:txBody>
      </p:sp>
      <p:graphicFrame>
        <p:nvGraphicFramePr>
          <p:cNvPr id="14" name="Content Placeholder 26"/>
          <p:cNvGraphicFramePr>
            <a:graphicFrameLocks noGrp="1"/>
          </p:cNvGraphicFramePr>
          <p:nvPr>
            <p:ph idx="1"/>
          </p:nvPr>
        </p:nvGraphicFramePr>
        <p:xfrm>
          <a:off x="152400" y="3962400"/>
          <a:ext cx="1905000" cy="2680450"/>
        </p:xfrm>
        <a:graphic>
          <a:graphicData uri="http://schemas.openxmlformats.org/drawingml/2006/table">
            <a:tbl>
              <a:tblPr firstRow="1" bandRow="1">
                <a:effectLst/>
                <a:tableStyleId>{E929F9F4-4A8F-4326-A1B4-22849713DDAB}</a:tableStyleId>
              </a:tblPr>
              <a:tblGrid>
                <a:gridCol w="952500"/>
                <a:gridCol w="9525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Level of QSA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Bonus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08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level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08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level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08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level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08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level</a:t>
                      </a:r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0807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level</a:t>
                      </a:r>
                      <a:r>
                        <a:rPr lang="en-US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1%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228600" y="14478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generation</a:t>
            </a:r>
            <a:endParaRPr lang="en-US" sz="1500" dirty="0"/>
          </a:p>
        </p:txBody>
      </p:sp>
      <p:sp>
        <p:nvSpPr>
          <p:cNvPr id="115" name="TextBox 114"/>
          <p:cNvSpPr txBox="1"/>
          <p:nvPr/>
        </p:nvSpPr>
        <p:spPr>
          <a:xfrm>
            <a:off x="228600" y="28194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3</a:t>
            </a:r>
            <a:r>
              <a:rPr lang="en-US" sz="1500" baseline="30000" dirty="0" smtClean="0"/>
              <a:t>rd</a:t>
            </a:r>
            <a:r>
              <a:rPr lang="en-US" sz="1500" dirty="0" smtClean="0"/>
              <a:t> generation</a:t>
            </a:r>
            <a:endParaRPr 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Paid out monthly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Different types of bonuses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Have to maintain a minimum PV (point value) every month in order to receive a bonus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(all products have certain Point Values attached to them)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0" y="4419600"/>
            <a:ext cx="1074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1</a:t>
            </a:r>
            <a:r>
              <a:rPr lang="en-US" sz="15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1500" b="1" dirty="0" smtClean="0">
                <a:solidFill>
                  <a:srgbClr val="FFFF00"/>
                </a:solidFill>
              </a:rPr>
              <a:t>  QSA level--5%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31" name="Content Placeholder 39"/>
          <p:cNvSpPr txBox="1">
            <a:spLocks/>
          </p:cNvSpPr>
          <p:nvPr/>
        </p:nvSpPr>
        <p:spPr bwMode="auto">
          <a:xfrm>
            <a:off x="0" y="1066800"/>
            <a:ext cx="929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r>
              <a:rPr kumimoji="0" lang="en-US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Bonus comes from </a:t>
            </a:r>
            <a:r>
              <a:rPr kumimoji="0" lang="en-US" sz="29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Qualified Star Agents </a:t>
            </a:r>
            <a:r>
              <a:rPr kumimoji="0" lang="en-US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first </a:t>
            </a:r>
            <a:r>
              <a:rPr kumimoji="0" lang="en-US" sz="290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levels</a:t>
            </a:r>
            <a:r>
              <a:rPr kumimoji="0" lang="en-US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unlike Group Bonus that comes from </a:t>
            </a:r>
            <a:r>
              <a:rPr kumimoji="0" lang="en-US" sz="2900" i="1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everyone</a:t>
            </a:r>
            <a:r>
              <a:rPr kumimoji="0" lang="en-US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first </a:t>
            </a:r>
            <a:r>
              <a:rPr kumimoji="0" lang="en-US" sz="290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Generations</a:t>
            </a:r>
            <a:r>
              <a:rPr kumimoji="0" lang="en-US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9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900" noProof="0" dirty="0" smtClean="0">
              <a:solidFill>
                <a:schemeClr val="bg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0"/>
            <a:ext cx="85344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-45720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development</a:t>
            </a:r>
            <a:endParaRPr lang="en-US" sz="4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1" name="TextBox 40"/>
          <p:cNvSpPr txBox="1"/>
          <p:nvPr/>
        </p:nvSpPr>
        <p:spPr>
          <a:xfrm>
            <a:off x="0" y="5029200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2</a:t>
            </a:r>
            <a:r>
              <a:rPr lang="en-US" sz="15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1500" b="1" dirty="0" smtClean="0">
                <a:solidFill>
                  <a:srgbClr val="FFFF00"/>
                </a:solidFill>
              </a:rPr>
              <a:t> QSA level--4%</a:t>
            </a:r>
            <a:endParaRPr lang="en-US" sz="1500" b="1" dirty="0">
              <a:solidFill>
                <a:srgbClr val="FFFF00"/>
              </a:solidFill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652" y="38051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252" y="38051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2004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052" y="44147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8652" y="44147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052" y="44147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652" y="44147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252" y="44147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1252" y="50243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852" y="50243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452" y="50243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029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652" y="5624761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4252" y="5624760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2852" y="5624761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452" y="5624760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252" y="5624760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4852" y="5624761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452" y="5624760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624761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7052" y="56339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-152400" y="5486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…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686800" y="6248400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1%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0" y="3733800"/>
            <a:ext cx="4572000" cy="761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10800000">
            <a:off x="4495800" y="4343400"/>
            <a:ext cx="4495800" cy="76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0" y="4343400"/>
            <a:ext cx="4572000" cy="761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52400" y="4953000"/>
            <a:ext cx="4572000" cy="761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8052" y="44147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652" y="44147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252" y="44147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852" y="50243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0452" y="50243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052" y="50243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029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252" y="50243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4852" y="50243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452" y="50243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ectangle 100"/>
          <p:cNvSpPr/>
          <p:nvPr/>
        </p:nvSpPr>
        <p:spPr>
          <a:xfrm rot="10800000">
            <a:off x="4495800" y="3733800"/>
            <a:ext cx="4495800" cy="76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10800000">
            <a:off x="4648200" y="5562600"/>
            <a:ext cx="4495800" cy="76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10800000">
            <a:off x="4648200" y="4953000"/>
            <a:ext cx="4495800" cy="76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452" y="5633937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052" y="56339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652" y="56339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252" y="56339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852" y="6158161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452" y="6158160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052" y="6158161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652" y="6158160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252" y="6167337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7052" y="6167337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652" y="6167336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4252" y="61673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852" y="6167336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452" y="6176513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252" y="6167337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4852" y="6167336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452" y="61673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2052" y="6167336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652" y="6176513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0652" y="6167337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10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2004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419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4196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19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196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419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6172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029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1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029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629624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629623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629624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629623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629623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629624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629623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0348" y="5629624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638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852" y="5643663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419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19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029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029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029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029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029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029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29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029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6388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638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6388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638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63024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163023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163024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163023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6172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172199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172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172200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172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172199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6172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172199"/>
            <a:ext cx="242472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181376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172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Rectangle 206"/>
          <p:cNvSpPr/>
          <p:nvPr/>
        </p:nvSpPr>
        <p:spPr>
          <a:xfrm>
            <a:off x="152400" y="5562600"/>
            <a:ext cx="4572000" cy="761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0" y="6096000"/>
            <a:ext cx="4572000" cy="761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9" name="Rectangle 208"/>
          <p:cNvSpPr/>
          <p:nvPr/>
        </p:nvSpPr>
        <p:spPr>
          <a:xfrm rot="10800000">
            <a:off x="4495800" y="6096000"/>
            <a:ext cx="4495800" cy="76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4191000" y="39624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1</a:t>
            </a:r>
            <a:r>
              <a:rPr lang="en-US" sz="15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1500" b="1" dirty="0" smtClean="0">
                <a:solidFill>
                  <a:srgbClr val="FFFF00"/>
                </a:solidFill>
              </a:rPr>
              <a:t>  line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191000" y="44958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2</a:t>
            </a:r>
            <a:r>
              <a:rPr lang="en-US" sz="15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1500" b="1" dirty="0" smtClean="0">
                <a:solidFill>
                  <a:srgbClr val="FFFF00"/>
                </a:solidFill>
              </a:rPr>
              <a:t> line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267200" y="57150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4</a:t>
            </a:r>
            <a:r>
              <a:rPr lang="en-US" sz="15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1500" b="1" dirty="0" smtClean="0">
                <a:solidFill>
                  <a:srgbClr val="FFFF00"/>
                </a:solidFill>
              </a:rPr>
              <a:t> line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343400" y="61722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 5</a:t>
            </a:r>
            <a:r>
              <a:rPr lang="en-US" sz="1500" b="1" baseline="30000" dirty="0" smtClean="0">
                <a:solidFill>
                  <a:srgbClr val="FFFF00"/>
                </a:solidFill>
              </a:rPr>
              <a:t>th</a:t>
            </a:r>
          </a:p>
          <a:p>
            <a:r>
              <a:rPr lang="en-US" sz="1500" b="1" dirty="0" smtClean="0">
                <a:solidFill>
                  <a:srgbClr val="FFFF00"/>
                </a:solidFill>
              </a:rPr>
              <a:t>line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191000" y="51054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3</a:t>
            </a:r>
            <a:r>
              <a:rPr lang="en-US" sz="1500" b="1" baseline="30000" dirty="0" smtClean="0">
                <a:solidFill>
                  <a:srgbClr val="FFFF00"/>
                </a:solidFill>
              </a:rPr>
              <a:t>rd</a:t>
            </a:r>
            <a:r>
              <a:rPr lang="en-US" sz="1500" b="1" dirty="0" smtClean="0">
                <a:solidFill>
                  <a:srgbClr val="FFFF00"/>
                </a:solidFill>
              </a:rPr>
              <a:t>  line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8077200" y="3886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5%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8229600" y="4572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4%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8382000" y="5181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3%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8534400" y="5715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2%</a:t>
            </a:r>
            <a:endParaRPr lang="en-US" sz="1500" b="1" dirty="0">
              <a:solidFill>
                <a:srgbClr val="FFFF00"/>
              </a:solidFill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0292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" name="TextBox 220"/>
          <p:cNvSpPr txBox="1"/>
          <p:nvPr/>
        </p:nvSpPr>
        <p:spPr>
          <a:xfrm>
            <a:off x="7162800" y="32766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YOU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286000" y="32766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YOU</a:t>
            </a: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0" y="3276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Development Bonus </a:t>
            </a:r>
            <a:endParaRPr lang="en-US" sz="16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486400" y="3276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Group Bonus </a:t>
            </a:r>
            <a:endParaRPr lang="en-US" sz="16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9"/>
          <p:cNvSpPr txBox="1">
            <a:spLocks/>
          </p:cNvSpPr>
          <p:nvPr/>
        </p:nvSpPr>
        <p:spPr bwMode="auto">
          <a:xfrm>
            <a:off x="152400" y="685800"/>
            <a:ext cx="899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900" baseline="0" dirty="0" smtClean="0">
                <a:solidFill>
                  <a:schemeClr val="bg1"/>
                </a:solidFill>
                <a:latin typeface="+mn-lt"/>
              </a:rPr>
              <a:t>	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0"/>
            <a:ext cx="8534400" cy="685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-45720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STATUS</a:t>
            </a:r>
            <a:endParaRPr lang="en-US" sz="4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990600"/>
            <a:ext cx="5410200" cy="182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Up until 21%, you get promoted because of accumulated points </a:t>
            </a:r>
          </a:p>
          <a:p>
            <a:pPr>
              <a:spcBef>
                <a:spcPts val="400"/>
              </a:spcBef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from you and your team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If you are a QSA, you get 25%</a:t>
            </a:r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10200" y="762000"/>
          <a:ext cx="3581400" cy="2924221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790700"/>
                <a:gridCol w="1790700"/>
              </a:tblGrid>
              <a:tr h="368671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Accumulated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</a:rPr>
                        <a:t> PV </a:t>
                      </a:r>
                      <a:endParaRPr lang="en-US" sz="18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Bonus</a:t>
                      </a:r>
                      <a:endParaRPr lang="en-US" sz="18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n-US" sz="17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0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u="none" dirty="0" smtClean="0">
                          <a:solidFill>
                            <a:schemeClr val="bg1"/>
                          </a:solidFill>
                        </a:rPr>
                        <a:t>9%</a:t>
                      </a:r>
                      <a:endParaRPr lang="en-US" sz="175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0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u="none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sz="175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0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en-US" sz="17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0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3250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>
                          <a:solidFill>
                            <a:schemeClr val="bg1"/>
                          </a:solidFill>
                        </a:rPr>
                        <a:t>18%</a:t>
                      </a:r>
                      <a:endParaRPr lang="en-US" sz="17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099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4500 and above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>
                          <a:solidFill>
                            <a:schemeClr val="bg1"/>
                          </a:solidFill>
                        </a:rPr>
                        <a:t>21%</a:t>
                      </a:r>
                      <a:endParaRPr lang="en-US" sz="17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0990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>
                          <a:solidFill>
                            <a:schemeClr val="bg1"/>
                          </a:solidFill>
                        </a:rPr>
                        <a:t>Qualified</a:t>
                      </a:r>
                      <a:r>
                        <a:rPr lang="en-US" sz="1750" baseline="0" dirty="0" smtClean="0">
                          <a:solidFill>
                            <a:schemeClr val="bg1"/>
                          </a:solidFill>
                        </a:rPr>
                        <a:t> SA</a:t>
                      </a:r>
                      <a:endParaRPr lang="en-US" sz="17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en-US" sz="17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152400" y="38100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To get promoted after 25%, you need to make Star Agents in your team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10200" y="3886200"/>
          <a:ext cx="3581400" cy="259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370114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</a:rPr>
                        <a:t> of SA 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Bonus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29%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31%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35%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37%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181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96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096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60960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25" name="Straight Connector 24"/>
          <p:cNvCxnSpPr>
            <a:stCxn id="14" idx="1"/>
            <a:endCxn id="17" idx="0"/>
          </p:cNvCxnSpPr>
          <p:nvPr/>
        </p:nvCxnSpPr>
        <p:spPr>
          <a:xfrm rot="10800000" flipV="1">
            <a:off x="651100" y="5443712"/>
            <a:ext cx="1863501" cy="6522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1"/>
            <a:endCxn id="16" idx="0"/>
          </p:cNvCxnSpPr>
          <p:nvPr/>
        </p:nvCxnSpPr>
        <p:spPr>
          <a:xfrm rot="10800000" flipV="1">
            <a:off x="1489674" y="5443712"/>
            <a:ext cx="1024926" cy="6522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2"/>
            <a:endCxn id="15" idx="0"/>
          </p:cNvCxnSpPr>
          <p:nvPr/>
        </p:nvCxnSpPr>
        <p:spPr>
          <a:xfrm rot="5400000">
            <a:off x="2247086" y="5710412"/>
            <a:ext cx="390176" cy="381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2"/>
            <a:endCxn id="20" idx="0"/>
          </p:cNvCxnSpPr>
          <p:nvPr/>
        </p:nvCxnSpPr>
        <p:spPr>
          <a:xfrm rot="16200000" flipH="1">
            <a:off x="2627898" y="5710599"/>
            <a:ext cx="390176" cy="3806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3"/>
            <a:endCxn id="19" idx="0"/>
          </p:cNvCxnSpPr>
          <p:nvPr/>
        </p:nvCxnSpPr>
        <p:spPr>
          <a:xfrm>
            <a:off x="2750748" y="5443712"/>
            <a:ext cx="1101126" cy="6522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3"/>
            <a:endCxn id="21" idx="0"/>
          </p:cNvCxnSpPr>
          <p:nvPr/>
        </p:nvCxnSpPr>
        <p:spPr>
          <a:xfrm>
            <a:off x="2750748" y="5443712"/>
            <a:ext cx="1863126" cy="6522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34000" y="6534835"/>
            <a:ext cx="381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Need to be a QSA to get more than 21%</a:t>
            </a:r>
            <a:endParaRPr lang="en-US" sz="15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6106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" name="Content Placeholder 39"/>
          <p:cNvSpPr txBox="1">
            <a:spLocks/>
          </p:cNvSpPr>
          <p:nvPr/>
        </p:nvSpPr>
        <p:spPr bwMode="auto">
          <a:xfrm>
            <a:off x="152400" y="685800"/>
            <a:ext cx="899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900" baseline="0" dirty="0" smtClean="0">
                <a:solidFill>
                  <a:schemeClr val="bg1"/>
                </a:solidFill>
                <a:latin typeface="+mn-lt"/>
              </a:rPr>
              <a:t>	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-45720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–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gerian" pitchFamily="82" charset="0"/>
                <a:cs typeface="Aharoni" pitchFamily="2" charset="-79"/>
              </a:rPr>
              <a:t>STAR Group</a:t>
            </a:r>
            <a:endParaRPr lang="en-US" sz="4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1219200"/>
          </a:xfrm>
        </p:spPr>
        <p:txBody>
          <a:bodyPr/>
          <a:lstStyle/>
          <a:p>
            <a:pPr>
              <a:spcBef>
                <a:spcPts val="4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  		= </a:t>
            </a:r>
            <a:r>
              <a:rPr lang="en-US" sz="2800" u="sng" dirty="0" smtClean="0">
                <a:solidFill>
                  <a:schemeClr val="bg1"/>
                </a:solidFill>
                <a:sym typeface="Wingdings" pitchFamily="2" charset="2"/>
              </a:rPr>
              <a:t>(Your % - </a:t>
            </a:r>
            <a:r>
              <a:rPr lang="en-US" sz="2800" u="sng" dirty="0" err="1" smtClean="0">
                <a:solidFill>
                  <a:schemeClr val="bg1"/>
                </a:solidFill>
                <a:sym typeface="Wingdings" pitchFamily="2" charset="2"/>
              </a:rPr>
              <a:t>Downline</a:t>
            </a:r>
            <a:r>
              <a:rPr lang="en-US" sz="2800" u="sng" dirty="0" smtClean="0">
                <a:solidFill>
                  <a:schemeClr val="bg1"/>
                </a:solidFill>
                <a:sym typeface="Wingdings" pitchFamily="2" charset="2"/>
              </a:rPr>
              <a:t> %) x </a:t>
            </a:r>
            <a:r>
              <a:rPr lang="en-US" sz="2800" u="sng" dirty="0" err="1" smtClean="0">
                <a:solidFill>
                  <a:schemeClr val="bg1"/>
                </a:solidFill>
                <a:sym typeface="Wingdings" pitchFamily="2" charset="2"/>
              </a:rPr>
              <a:t>Downline</a:t>
            </a:r>
            <a:r>
              <a:rPr lang="en-US" sz="2800" u="sng" dirty="0" smtClean="0">
                <a:solidFill>
                  <a:schemeClr val="bg1"/>
                </a:solidFill>
                <a:sym typeface="Wingdings" pitchFamily="2" charset="2"/>
              </a:rPr>
              <a:t> PGPV</a:t>
            </a:r>
          </a:p>
          <a:p>
            <a:pPr>
              <a:spcBef>
                <a:spcPts val="25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  <a:sym typeface="Wingdings" pitchFamily="2" charset="2"/>
              </a:rPr>
              <a:t>Bonus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sym typeface="Wingdings" pitchFamily="2" charset="2"/>
              </a:rPr>
              <a:t>comes from everyone in the  first 5 Generations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685800" y="2133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Exact same as Group Bonus but with higher percentages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6800" y="2743200"/>
          <a:ext cx="7086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sz="2000" u="sng" baseline="0" dirty="0" smtClean="0">
                          <a:solidFill>
                            <a:schemeClr val="tx1"/>
                          </a:solidFill>
                        </a:rPr>
                        <a:t> of SA 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tx1"/>
                          </a:solidFill>
                        </a:rPr>
                        <a:t>Bonus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29%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31%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35%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37%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257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791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019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61722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791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25" name="Straight Connector 24"/>
          <p:cNvCxnSpPr>
            <a:stCxn id="14" idx="1"/>
            <a:endCxn id="17" idx="0"/>
          </p:cNvCxnSpPr>
          <p:nvPr/>
        </p:nvCxnSpPr>
        <p:spPr>
          <a:xfrm rot="10800000" flipV="1">
            <a:off x="2708500" y="5519912"/>
            <a:ext cx="1787301" cy="2712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1"/>
            <a:endCxn id="16" idx="0"/>
          </p:cNvCxnSpPr>
          <p:nvPr/>
        </p:nvCxnSpPr>
        <p:spPr>
          <a:xfrm rot="10800000" flipV="1">
            <a:off x="3470874" y="5519912"/>
            <a:ext cx="1024926" cy="4998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2"/>
            <a:endCxn id="15" idx="0"/>
          </p:cNvCxnSpPr>
          <p:nvPr/>
        </p:nvCxnSpPr>
        <p:spPr>
          <a:xfrm rot="5400000">
            <a:off x="4228286" y="5786612"/>
            <a:ext cx="390176" cy="381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2"/>
            <a:endCxn id="20" idx="0"/>
          </p:cNvCxnSpPr>
          <p:nvPr/>
        </p:nvCxnSpPr>
        <p:spPr>
          <a:xfrm rot="16200000" flipH="1">
            <a:off x="4609098" y="5786799"/>
            <a:ext cx="390176" cy="3806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3"/>
            <a:endCxn id="19" idx="0"/>
          </p:cNvCxnSpPr>
          <p:nvPr/>
        </p:nvCxnSpPr>
        <p:spPr>
          <a:xfrm>
            <a:off x="4731948" y="5519912"/>
            <a:ext cx="1101126" cy="4998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3"/>
            <a:endCxn id="21" idx="0"/>
          </p:cNvCxnSpPr>
          <p:nvPr/>
        </p:nvCxnSpPr>
        <p:spPr>
          <a:xfrm>
            <a:off x="4731948" y="5519912"/>
            <a:ext cx="1863126" cy="2712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9"/>
          <p:cNvSpPr txBox="1">
            <a:spLocks/>
          </p:cNvSpPr>
          <p:nvPr/>
        </p:nvSpPr>
        <p:spPr bwMode="auto">
          <a:xfrm>
            <a:off x="152400" y="685800"/>
            <a:ext cx="899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900" baseline="0" dirty="0" smtClean="0">
                <a:solidFill>
                  <a:schemeClr val="bg1"/>
                </a:solidFill>
                <a:latin typeface="+mn-lt"/>
              </a:rPr>
              <a:t>	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6096000" cy="8382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STATUS</a:t>
            </a:r>
            <a:r>
              <a:rPr lang="en-US" sz="40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</a:t>
            </a:r>
            <a:r>
              <a:rPr lang="en-US" sz="42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star </a:t>
            </a:r>
            <a:r>
              <a:rPr lang="en-US" sz="4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ruby</a:t>
            </a:r>
            <a:endParaRPr lang="en-US" sz="4200" dirty="0">
              <a:solidFill>
                <a:schemeClr val="accent2">
                  <a:lumMod val="75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371600"/>
            <a:ext cx="7086600" cy="167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Awarded </a:t>
            </a:r>
            <a: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Star Ruby (SR)</a:t>
            </a:r>
            <a:r>
              <a:rPr lang="en-US" b="1" i="1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status when there are 3 separate Star Agents in your team</a:t>
            </a:r>
          </a:p>
          <a:p>
            <a:pPr>
              <a:spcBef>
                <a:spcPts val="600"/>
              </a:spcBef>
              <a:buNone/>
            </a:pPr>
            <a:r>
              <a:rPr lang="en-US" sz="2800" dirty="0" smtClean="0">
                <a:sym typeface="Wingdings" pitchFamily="2" charset="2"/>
              </a:rPr>
              <a:t> 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29200" y="3048000"/>
          <a:ext cx="34290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sz="2000" u="sng" baseline="0" dirty="0" smtClean="0">
                          <a:solidFill>
                            <a:schemeClr val="tx1"/>
                          </a:solidFill>
                        </a:rPr>
                        <a:t> of SA 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chemeClr val="tx1"/>
                          </a:solidFill>
                        </a:rPr>
                        <a:t>Bonus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29%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31%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35%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37%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657600"/>
            <a:ext cx="236148" cy="5242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434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724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3434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26" name="Straight Connector 25"/>
          <p:cNvCxnSpPr>
            <a:stCxn id="14" idx="2"/>
            <a:endCxn id="19" idx="0"/>
          </p:cNvCxnSpPr>
          <p:nvPr/>
        </p:nvCxnSpPr>
        <p:spPr>
          <a:xfrm rot="5400000">
            <a:off x="2285186" y="4453112"/>
            <a:ext cx="542576" cy="0"/>
          </a:xfrm>
          <a:prstGeom prst="line">
            <a:avLst/>
          </a:prstGeom>
          <a:ln w="2222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1"/>
            <a:endCxn id="17" idx="0"/>
          </p:cNvCxnSpPr>
          <p:nvPr/>
        </p:nvCxnSpPr>
        <p:spPr>
          <a:xfrm rot="10800000" flipV="1">
            <a:off x="1184500" y="3919712"/>
            <a:ext cx="1253901" cy="423688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3"/>
            <a:endCxn id="20" idx="0"/>
          </p:cNvCxnSpPr>
          <p:nvPr/>
        </p:nvCxnSpPr>
        <p:spPr>
          <a:xfrm>
            <a:off x="2674548" y="3919712"/>
            <a:ext cx="1176951" cy="423688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4" descr="http://shakti.trincoll.edu/~dmerrick/images/rub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58888">
            <a:off x="7394125" y="154107"/>
            <a:ext cx="1222949" cy="12241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9"/>
          <p:cNvSpPr txBox="1">
            <a:spLocks/>
          </p:cNvSpPr>
          <p:nvPr/>
        </p:nvSpPr>
        <p:spPr bwMode="auto">
          <a:xfrm>
            <a:off x="152400" y="685800"/>
            <a:ext cx="899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900" baseline="0" dirty="0" smtClean="0">
                <a:solidFill>
                  <a:schemeClr val="bg1"/>
                </a:solidFill>
                <a:latin typeface="+mn-lt"/>
              </a:rPr>
              <a:t>	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8382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sz="40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–</a:t>
            </a:r>
            <a:r>
              <a:rPr lang="en-US" sz="4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200" dirty="0" smtClean="0">
                <a:solidFill>
                  <a:schemeClr val="bg1"/>
                </a:solidFill>
                <a:latin typeface="Algerian" pitchFamily="82" charset="0"/>
                <a:cs typeface="Aharoni" pitchFamily="2" charset="-79"/>
              </a:rPr>
              <a:t>ONE TIME ONLY</a:t>
            </a:r>
            <a:endParaRPr lang="en-US" sz="4200" dirty="0">
              <a:solidFill>
                <a:schemeClr val="bg1"/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71600"/>
            <a:ext cx="5943600" cy="1066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600" u="sng" dirty="0" smtClean="0"/>
              <a:t>Cell Phone </a:t>
            </a:r>
            <a:r>
              <a:rPr lang="en-US" sz="2800" u="sng" dirty="0" smtClean="0"/>
              <a:t>Incentive </a:t>
            </a:r>
            <a:r>
              <a:rPr lang="en-US" sz="2800" u="sng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USD $300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Awarded when you become a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Star Ruby</a:t>
            </a:r>
          </a:p>
          <a:p>
            <a:pPr lvl="2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*Star Ruby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3 SA in your team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dirty="0" smtClean="0">
                <a:sym typeface="Wingdings" pitchFamily="2" charset="2"/>
              </a:rPr>
              <a:t> 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648200"/>
            <a:ext cx="312348" cy="6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514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22098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26" name="Straight Connector 25"/>
          <p:cNvCxnSpPr>
            <a:stCxn id="14" idx="2"/>
            <a:endCxn id="19" idx="0"/>
          </p:cNvCxnSpPr>
          <p:nvPr/>
        </p:nvCxnSpPr>
        <p:spPr>
          <a:xfrm rot="5400000">
            <a:off x="7352486" y="2281412"/>
            <a:ext cx="466376" cy="0"/>
          </a:xfrm>
          <a:prstGeom prst="line">
            <a:avLst/>
          </a:prstGeom>
          <a:ln w="2222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1"/>
            <a:endCxn id="17" idx="0"/>
          </p:cNvCxnSpPr>
          <p:nvPr/>
        </p:nvCxnSpPr>
        <p:spPr>
          <a:xfrm rot="10800000" flipV="1">
            <a:off x="6213700" y="1786112"/>
            <a:ext cx="1253901" cy="423688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3"/>
            <a:endCxn id="20" idx="0"/>
          </p:cNvCxnSpPr>
          <p:nvPr/>
        </p:nvCxnSpPr>
        <p:spPr>
          <a:xfrm>
            <a:off x="7703748" y="1786112"/>
            <a:ext cx="1176951" cy="423688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52400" y="3581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Oversea</a:t>
            </a:r>
            <a:r>
              <a:rPr kumimoji="0" lang="en-US" sz="26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Trip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Incentive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USD $1,800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noProof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Awarded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you have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separate lines that are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 Ruby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3340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7150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7912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7150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24" name="Straight Connector 23"/>
          <p:cNvCxnSpPr>
            <a:stCxn id="16" idx="2"/>
            <a:endCxn id="22" idx="0"/>
          </p:cNvCxnSpPr>
          <p:nvPr/>
        </p:nvCxnSpPr>
        <p:spPr>
          <a:xfrm rot="5400000">
            <a:off x="1997956" y="5731756"/>
            <a:ext cx="118888" cy="1588"/>
          </a:xfrm>
          <a:prstGeom prst="line">
            <a:avLst/>
          </a:prstGeom>
          <a:ln w="2222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1"/>
            <a:endCxn id="21" idx="0"/>
          </p:cNvCxnSpPr>
          <p:nvPr/>
        </p:nvCxnSpPr>
        <p:spPr>
          <a:xfrm rot="10800000" flipV="1">
            <a:off x="1676158" y="5503156"/>
            <a:ext cx="305042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23" idx="0"/>
          </p:cNvCxnSpPr>
          <p:nvPr/>
        </p:nvCxnSpPr>
        <p:spPr>
          <a:xfrm>
            <a:off x="2133600" y="5503156"/>
            <a:ext cx="304558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6388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60198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60960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60198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39" name="Straight Connector 38"/>
          <p:cNvCxnSpPr>
            <a:stCxn id="34" idx="2"/>
            <a:endCxn id="37" idx="0"/>
          </p:cNvCxnSpPr>
          <p:nvPr/>
        </p:nvCxnSpPr>
        <p:spPr>
          <a:xfrm rot="5400000">
            <a:off x="3140956" y="6036556"/>
            <a:ext cx="118888" cy="1588"/>
          </a:xfrm>
          <a:prstGeom prst="line">
            <a:avLst/>
          </a:prstGeom>
          <a:ln w="2222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1"/>
            <a:endCxn id="36" idx="0"/>
          </p:cNvCxnSpPr>
          <p:nvPr/>
        </p:nvCxnSpPr>
        <p:spPr>
          <a:xfrm rot="10800000" flipV="1">
            <a:off x="2819158" y="5807956"/>
            <a:ext cx="305042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4" idx="3"/>
            <a:endCxn id="38" idx="0"/>
          </p:cNvCxnSpPr>
          <p:nvPr/>
        </p:nvCxnSpPr>
        <p:spPr>
          <a:xfrm>
            <a:off x="3276600" y="5807956"/>
            <a:ext cx="304558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9436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63246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4008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63246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46" name="Straight Connector 45"/>
          <p:cNvCxnSpPr>
            <a:stCxn id="42" idx="2"/>
            <a:endCxn id="44" idx="0"/>
          </p:cNvCxnSpPr>
          <p:nvPr/>
        </p:nvCxnSpPr>
        <p:spPr>
          <a:xfrm rot="5400000">
            <a:off x="4512556" y="6341356"/>
            <a:ext cx="118888" cy="1588"/>
          </a:xfrm>
          <a:prstGeom prst="line">
            <a:avLst/>
          </a:prstGeom>
          <a:ln w="2222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2" idx="1"/>
            <a:endCxn id="43" idx="0"/>
          </p:cNvCxnSpPr>
          <p:nvPr/>
        </p:nvCxnSpPr>
        <p:spPr>
          <a:xfrm rot="10800000" flipV="1">
            <a:off x="4190758" y="6112756"/>
            <a:ext cx="305042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3"/>
            <a:endCxn id="45" idx="0"/>
          </p:cNvCxnSpPr>
          <p:nvPr/>
        </p:nvCxnSpPr>
        <p:spPr>
          <a:xfrm>
            <a:off x="4648200" y="6112756"/>
            <a:ext cx="304558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6388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60198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60960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60198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53" name="Straight Connector 52"/>
          <p:cNvCxnSpPr>
            <a:stCxn id="49" idx="2"/>
            <a:endCxn id="51" idx="0"/>
          </p:cNvCxnSpPr>
          <p:nvPr/>
        </p:nvCxnSpPr>
        <p:spPr>
          <a:xfrm rot="5400000">
            <a:off x="6036556" y="6036556"/>
            <a:ext cx="118888" cy="1588"/>
          </a:xfrm>
          <a:prstGeom prst="line">
            <a:avLst/>
          </a:prstGeom>
          <a:ln w="2222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1"/>
            <a:endCxn id="50" idx="0"/>
          </p:cNvCxnSpPr>
          <p:nvPr/>
        </p:nvCxnSpPr>
        <p:spPr>
          <a:xfrm rot="10800000" flipV="1">
            <a:off x="5714758" y="5807956"/>
            <a:ext cx="305042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3"/>
            <a:endCxn id="52" idx="0"/>
          </p:cNvCxnSpPr>
          <p:nvPr/>
        </p:nvCxnSpPr>
        <p:spPr>
          <a:xfrm>
            <a:off x="6172200" y="5807956"/>
            <a:ext cx="304558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3340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7150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791200"/>
            <a:ext cx="152400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715000"/>
            <a:ext cx="151916" cy="34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60" name="Straight Connector 59"/>
          <p:cNvCxnSpPr>
            <a:stCxn id="56" idx="2"/>
            <a:endCxn id="58" idx="0"/>
          </p:cNvCxnSpPr>
          <p:nvPr/>
        </p:nvCxnSpPr>
        <p:spPr>
          <a:xfrm rot="5400000">
            <a:off x="7179556" y="5731756"/>
            <a:ext cx="118888" cy="1588"/>
          </a:xfrm>
          <a:prstGeom prst="line">
            <a:avLst/>
          </a:prstGeom>
          <a:ln w="2222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6" idx="1"/>
            <a:endCxn id="57" idx="0"/>
          </p:cNvCxnSpPr>
          <p:nvPr/>
        </p:nvCxnSpPr>
        <p:spPr>
          <a:xfrm rot="10800000" flipV="1">
            <a:off x="6857758" y="5503156"/>
            <a:ext cx="305042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6" idx="3"/>
            <a:endCxn id="59" idx="0"/>
          </p:cNvCxnSpPr>
          <p:nvPr/>
        </p:nvCxnSpPr>
        <p:spPr>
          <a:xfrm>
            <a:off x="7315200" y="5503156"/>
            <a:ext cx="304558" cy="211844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8" idx="1"/>
            <a:endCxn id="16" idx="0"/>
          </p:cNvCxnSpPr>
          <p:nvPr/>
        </p:nvCxnSpPr>
        <p:spPr>
          <a:xfrm rot="10800000" flipV="1">
            <a:off x="2057400" y="4994890"/>
            <a:ext cx="2362200" cy="339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" idx="3"/>
            <a:endCxn id="56" idx="0"/>
          </p:cNvCxnSpPr>
          <p:nvPr/>
        </p:nvCxnSpPr>
        <p:spPr>
          <a:xfrm>
            <a:off x="4731948" y="4994890"/>
            <a:ext cx="2507052" cy="339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8" idx="1"/>
            <a:endCxn id="34" idx="0"/>
          </p:cNvCxnSpPr>
          <p:nvPr/>
        </p:nvCxnSpPr>
        <p:spPr>
          <a:xfrm rot="10800000" flipV="1">
            <a:off x="3200400" y="4994890"/>
            <a:ext cx="1219200" cy="643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3"/>
            <a:endCxn id="49" idx="0"/>
          </p:cNvCxnSpPr>
          <p:nvPr/>
        </p:nvCxnSpPr>
        <p:spPr>
          <a:xfrm>
            <a:off x="4731948" y="4994890"/>
            <a:ext cx="1364052" cy="643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8" idx="2"/>
            <a:endCxn id="42" idx="0"/>
          </p:cNvCxnSpPr>
          <p:nvPr/>
        </p:nvCxnSpPr>
        <p:spPr>
          <a:xfrm rot="5400000">
            <a:off x="4272877" y="5640703"/>
            <a:ext cx="602020" cy="3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9580">
            <a:off x="7108938" y="147230"/>
            <a:ext cx="19910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6781800" cy="838200"/>
          </a:xfrm>
        </p:spPr>
        <p:txBody>
          <a:bodyPr/>
          <a:lstStyle/>
          <a:p>
            <a:pPr algn="l"/>
            <a:r>
              <a:rPr lang="en-US" dirty="0" smtClean="0">
                <a:ln w="31750">
                  <a:solidFill>
                    <a:schemeClr val="bg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STATUS</a:t>
            </a:r>
            <a:r>
              <a:rPr lang="en-US" sz="4000" dirty="0" smtClean="0">
                <a:solidFill>
                  <a:srgbClr val="636363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</a:t>
            </a:r>
            <a:r>
              <a:rPr lang="en-US" sz="4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4200" dirty="0" smtClean="0">
                <a:solidFill>
                  <a:schemeClr val="bg1"/>
                </a:solidFill>
                <a:effectLst/>
                <a:latin typeface="Algerian" pitchFamily="82" charset="0"/>
                <a:cs typeface="Aharoni" pitchFamily="2" charset="-79"/>
              </a:rPr>
              <a:t>star diamond</a:t>
            </a:r>
            <a:endParaRPr lang="en-US" sz="4200" dirty="0">
              <a:solidFill>
                <a:schemeClr val="bg1"/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99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</a:rPr>
              <a:t>Awarded  </a:t>
            </a:r>
            <a:r>
              <a:rPr lang="en-US" sz="2500" b="1" i="1" dirty="0" smtClean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Star Diamond </a:t>
            </a:r>
            <a:r>
              <a:rPr lang="en-US" sz="2500" b="1" i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(SD)</a:t>
            </a:r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when there are 6 separate Star Agents in your team</a:t>
            </a:r>
            <a:endParaRPr lang="en-US" sz="2500" b="1" dirty="0" smtClean="0">
              <a:solidFill>
                <a:schemeClr val="bg1">
                  <a:lumMod val="8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590800"/>
            <a:ext cx="457200" cy="101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62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814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81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19" name="Straight Connector 18"/>
          <p:cNvCxnSpPr>
            <a:stCxn id="12" idx="1"/>
            <a:endCxn id="15" idx="0"/>
          </p:cNvCxnSpPr>
          <p:nvPr/>
        </p:nvCxnSpPr>
        <p:spPr>
          <a:xfrm rot="10800000" flipV="1">
            <a:off x="803500" y="3098268"/>
            <a:ext cx="1787301" cy="4831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1"/>
            <a:endCxn id="14" idx="0"/>
          </p:cNvCxnSpPr>
          <p:nvPr/>
        </p:nvCxnSpPr>
        <p:spPr>
          <a:xfrm rot="10800000" flipV="1">
            <a:off x="1565874" y="3098268"/>
            <a:ext cx="1024926" cy="7117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2"/>
            <a:endCxn id="13" idx="0"/>
          </p:cNvCxnSpPr>
          <p:nvPr/>
        </p:nvCxnSpPr>
        <p:spPr>
          <a:xfrm rot="5400000">
            <a:off x="2433405" y="3576405"/>
            <a:ext cx="356664" cy="41532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2"/>
            <a:endCxn id="17" idx="0"/>
          </p:cNvCxnSpPr>
          <p:nvPr/>
        </p:nvCxnSpPr>
        <p:spPr>
          <a:xfrm rot="16200000" flipH="1">
            <a:off x="2852317" y="3572818"/>
            <a:ext cx="356664" cy="42249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3"/>
            <a:endCxn id="16" idx="0"/>
          </p:cNvCxnSpPr>
          <p:nvPr/>
        </p:nvCxnSpPr>
        <p:spPr>
          <a:xfrm>
            <a:off x="3048000" y="3098268"/>
            <a:ext cx="880074" cy="7117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8" idx="0"/>
          </p:cNvCxnSpPr>
          <p:nvPr/>
        </p:nvCxnSpPr>
        <p:spPr>
          <a:xfrm>
            <a:off x="3048000" y="3098268"/>
            <a:ext cx="1642074" cy="4831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895600"/>
            <a:ext cx="307349" cy="31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105400" y="2362200"/>
          <a:ext cx="3810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315686"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sz="1500" u="sng" baseline="0" dirty="0" smtClean="0">
                          <a:solidFill>
                            <a:schemeClr val="tx1"/>
                          </a:solidFill>
                        </a:rPr>
                        <a:t> of SA </a:t>
                      </a:r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>
                          <a:solidFill>
                            <a:schemeClr val="tx1"/>
                          </a:solidFill>
                        </a:rPr>
                        <a:t>Bonus</a:t>
                      </a:r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29%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31%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35%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37%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5" name="Content Placeholder 6"/>
          <p:cNvSpPr txBox="1">
            <a:spLocks/>
          </p:cNvSpPr>
          <p:nvPr/>
        </p:nvSpPr>
        <p:spPr bwMode="auto">
          <a:xfrm>
            <a:off x="457200" y="48768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You become a </a:t>
            </a:r>
            <a:r>
              <a:rPr lang="en-US" sz="2500" b="1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Qualified Star Diamond </a:t>
            </a:r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when you do 300 PV OR you do 100PV and your non-QSA do 200PV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500" dirty="0" smtClean="0">
                <a:solidFill>
                  <a:schemeClr val="bg1">
                    <a:lumMod val="85000"/>
                  </a:schemeClr>
                </a:solidFill>
              </a:rPr>
              <a:t>A diamond’s PGPV is referred to as  </a:t>
            </a:r>
            <a:r>
              <a:rPr lang="en-US" sz="2500" b="1" i="1" dirty="0" smtClean="0">
                <a:solidFill>
                  <a:schemeClr val="bg1">
                    <a:lumMod val="85000"/>
                  </a:schemeClr>
                </a:solidFill>
              </a:rPr>
              <a:t>DGPV</a:t>
            </a:r>
            <a:endParaRPr lang="en-US" sz="2500" b="1" i="1" dirty="0" smtClean="0">
              <a:solidFill>
                <a:schemeClr val="bg1">
                  <a:lumMod val="8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7" descr="http://www.bwog.net/uploads/diamon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29600" y="5791200"/>
            <a:ext cx="687519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5257800" cy="762000"/>
          </a:xfrm>
        </p:spPr>
        <p:txBody>
          <a:bodyPr/>
          <a:lstStyle/>
          <a:p>
            <a:pPr algn="l"/>
            <a:r>
              <a:rPr lang="en-US" dirty="0" smtClean="0">
                <a:ln w="31750">
                  <a:solidFill>
                    <a:schemeClr val="bg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STATUS</a:t>
            </a:r>
            <a:endParaRPr lang="en-US" sz="4200" dirty="0">
              <a:solidFill>
                <a:schemeClr val="bg1">
                  <a:lumMod val="65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16764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61177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* As per Dynamic Compression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http://slwa.files.wordpress.com/2007/09/diamo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055779" y="21421"/>
            <a:ext cx="697139" cy="654298"/>
          </a:xfrm>
          <a:prstGeom prst="rect">
            <a:avLst/>
          </a:prstGeom>
          <a:noFill/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8600" y="685800"/>
          <a:ext cx="8763000" cy="59961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381500"/>
                <a:gridCol w="4381500"/>
              </a:tblGrid>
              <a:tr h="3778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STATUS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Condition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>
                          <a:solidFill>
                            <a:schemeClr val="bg1"/>
                          </a:solidFill>
                        </a:rPr>
                        <a:t>Member</a:t>
                      </a:r>
                      <a:r>
                        <a:rPr lang="en-US" sz="175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7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baseline="0" dirty="0" smtClean="0">
                          <a:solidFill>
                            <a:schemeClr val="bg1"/>
                          </a:solidFill>
                        </a:rPr>
                        <a:t>18 years +, need a sponsor &amp; membership fee </a:t>
                      </a:r>
                      <a:endParaRPr lang="en-US" sz="17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Agent</a:t>
                      </a:r>
                      <a:r>
                        <a:rPr lang="en-US" sz="1750" baseline="0" dirty="0" smtClean="0"/>
                        <a:t> (SA) 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Achieves</a:t>
                      </a:r>
                      <a:r>
                        <a:rPr lang="en-US" sz="1750" baseline="0" dirty="0" smtClean="0"/>
                        <a:t> 1,800 accumulated points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Ruby (SR)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Sponsors 3</a:t>
                      </a:r>
                      <a:r>
                        <a:rPr lang="en-US" sz="1750" baseline="0" dirty="0" smtClean="0"/>
                        <a:t> separate Star Agents 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9752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(SD)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With 6 first</a:t>
                      </a:r>
                      <a:r>
                        <a:rPr lang="en-US" sz="1750" baseline="0" dirty="0" smtClean="0"/>
                        <a:t> generation Star Agents (SA) + qualifies for 37% Star Group Bonus 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 Star</a:t>
                      </a:r>
                      <a:r>
                        <a:rPr lang="en-US" sz="1750" baseline="0" dirty="0" smtClean="0"/>
                        <a:t> Diamond (ESD)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1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Senior Star Diamond (SSD)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 smtClean="0"/>
                        <a:t>Star Diamond who sponsors 2 Star Diamond*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 Senior Star Diamond (ESSD)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3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Double Diamond (DD)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4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 Double Diamond</a:t>
                      </a:r>
                      <a:r>
                        <a:rPr lang="en-US" sz="1750" baseline="0" dirty="0" smtClean="0"/>
                        <a:t> (EDD)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5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Triple Diamond (TD) 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6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 Triple Diamond (ETD) 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7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Gold Diamond (GD)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8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 Gold Diamond (EGD) 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9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2107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Crown Diamond (CD)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10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257800"/>
            <a:ext cx="1762432" cy="12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5257800" cy="762000"/>
          </a:xfrm>
        </p:spPr>
        <p:txBody>
          <a:bodyPr/>
          <a:lstStyle/>
          <a:p>
            <a:pPr algn="l"/>
            <a:r>
              <a:rPr lang="en-US" dirty="0" smtClean="0">
                <a:ln w="31750">
                  <a:solidFill>
                    <a:schemeClr val="bg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STATUS</a:t>
            </a:r>
            <a:endParaRPr lang="en-US" sz="4200" dirty="0">
              <a:solidFill>
                <a:schemeClr val="bg1">
                  <a:lumMod val="65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16764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businesspundit.com/wp-content/uploads/2008/09/g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2514600"/>
            <a:ext cx="2102237" cy="1676400"/>
          </a:xfrm>
          <a:prstGeom prst="rect">
            <a:avLst/>
          </a:prstGeom>
          <a:noFill/>
        </p:spPr>
      </p:pic>
      <p:pic>
        <p:nvPicPr>
          <p:cNvPr id="4104" name="Picture 8" descr="http://www.benbridge.com/bb_store/images/cache/9e5645647d6cac7fe3489ed1772484a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-381000"/>
            <a:ext cx="1905000" cy="1905000"/>
          </a:xfrm>
          <a:prstGeom prst="rect">
            <a:avLst/>
          </a:prstGeom>
          <a:noFill/>
          <a:effectLst/>
        </p:spPr>
      </p:pic>
      <p:pic>
        <p:nvPicPr>
          <p:cNvPr id="4106" name="Picture 10" descr="http://www.theta-dna-healing.net/gold%20bars%2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4343400"/>
            <a:ext cx="1752600" cy="1752600"/>
          </a:xfrm>
          <a:prstGeom prst="rect">
            <a:avLst/>
          </a:prstGeom>
          <a:noFill/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8600" y="1143000"/>
          <a:ext cx="8763000" cy="3977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67200"/>
                <a:gridCol w="4495800"/>
              </a:tblGrid>
              <a:tr h="3274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STATUS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Condition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</a:t>
                      </a:r>
                      <a:r>
                        <a:rPr lang="en-US" sz="1750" baseline="0" dirty="0" smtClean="0"/>
                        <a:t> Crown Diamond (ECD)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11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Senior</a:t>
                      </a:r>
                      <a:r>
                        <a:rPr lang="en-US" sz="1750" baseline="0" dirty="0" smtClean="0"/>
                        <a:t> Crown Diamond (SCD)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 smtClean="0"/>
                        <a:t>Star Diamond who sponsors 12 Star Diamond*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 Senior Crown</a:t>
                      </a:r>
                      <a:r>
                        <a:rPr lang="en-US" sz="1750" baseline="0" dirty="0" smtClean="0"/>
                        <a:t> Diamond (ESCD)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 smtClean="0"/>
                        <a:t>Star Diamond who sponsors 13 Star Diamond*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Double Crown Diamond (DCD)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 smtClean="0"/>
                        <a:t>Star Diamond who sponsors 14 Star Diamond*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 Double Crown Diamond (EDCD)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15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Triple Crown Diamond (TCD)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16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 Triple</a:t>
                      </a:r>
                      <a:r>
                        <a:rPr lang="en-US" sz="1750" baseline="0" dirty="0" smtClean="0"/>
                        <a:t> Crown Diamond (ETCD)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17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Gold</a:t>
                      </a:r>
                      <a:r>
                        <a:rPr lang="en-US" sz="1750" baseline="0" dirty="0" smtClean="0"/>
                        <a:t> Crown Diamond (GCD)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18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Executive Gold Crown Diamond (EGCD)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19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3826"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Crown Ambassador (CA) 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50" dirty="0" smtClean="0"/>
                        <a:t>Star Diamond who sponsors 20 Star Diamond*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19800" y="51054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* As per Dynamic Compression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www.caradiamonds.com/gallery/diamonds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5410200"/>
            <a:ext cx="2252849" cy="110490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9"/>
          <p:cNvSpPr txBox="1">
            <a:spLocks/>
          </p:cNvSpPr>
          <p:nvPr/>
        </p:nvSpPr>
        <p:spPr bwMode="auto">
          <a:xfrm>
            <a:off x="152400" y="685800"/>
            <a:ext cx="899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900" baseline="0" dirty="0" smtClean="0">
                <a:solidFill>
                  <a:schemeClr val="bg1"/>
                </a:solidFill>
                <a:latin typeface="+mn-lt"/>
              </a:rPr>
              <a:t>	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372600" cy="838200"/>
          </a:xfrm>
        </p:spPr>
        <p:txBody>
          <a:bodyPr/>
          <a:lstStyle/>
          <a:p>
            <a:pPr algn="l"/>
            <a:r>
              <a:rPr lang="en-US" sz="4200" dirty="0" smtClean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sz="40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 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– International profit sharing </a:t>
            </a:r>
            <a:endParaRPr lang="en-US" sz="3400" dirty="0">
              <a:solidFill>
                <a:schemeClr val="accent6">
                  <a:lumMod val="75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10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Must be a Qualified Star Diamond (QSD 37%) to get the International Profit Sharing Bonus 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You become like a shareholder of DXN</a:t>
            </a:r>
          </a:p>
          <a:p>
            <a:pPr>
              <a:spcBef>
                <a:spcPts val="600"/>
              </a:spcBef>
            </a:pPr>
            <a:endParaRPr lang="en-US" sz="2800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= Your DGPV x (Profit of all Countries) x 2%</a:t>
            </a:r>
          </a:p>
          <a:p>
            <a:pPr>
              <a:spcBef>
                <a:spcPts val="600"/>
              </a:spcBef>
              <a:buNone/>
            </a:pPr>
            <a:endParaRPr lang="en-US" sz="28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	   -Profit comes from all countries DXN is established in</a:t>
            </a:r>
          </a:p>
          <a:p>
            <a:pPr>
              <a:spcBef>
                <a:spcPts val="6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	   -Calculated from overall Company’s Sales in SV </a:t>
            </a:r>
          </a:p>
          <a:p>
            <a:pPr>
              <a:spcBef>
                <a:spcPts val="600"/>
              </a:spcBef>
              <a:buNone/>
            </a:pPr>
            <a:endParaRPr lang="en-US" sz="28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		           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A diamond’s PGPV is referred to as  </a:t>
            </a:r>
            <a:r>
              <a:rPr lang="en-US" sz="2200" b="1" i="1" dirty="0" smtClean="0">
                <a:solidFill>
                  <a:schemeClr val="bg1">
                    <a:lumMod val="85000"/>
                  </a:schemeClr>
                </a:solidFill>
              </a:rPr>
              <a:t>DGPV</a:t>
            </a:r>
            <a:endParaRPr lang="en-US" sz="2200" b="1" i="1" dirty="0" smtClean="0">
              <a:solidFill>
                <a:schemeClr val="bg1">
                  <a:lumMod val="8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None/>
            </a:pPr>
            <a:endParaRPr lang="en-US" sz="28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D49E6C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762000"/>
          </a:xfrm>
        </p:spPr>
        <p:txBody>
          <a:bodyPr/>
          <a:lstStyle/>
          <a:p>
            <a:pPr algn="l"/>
            <a:r>
              <a:rPr lang="en-US" dirty="0" smtClean="0">
                <a:ln w="3175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haroni" pitchFamily="2" charset="-79"/>
              </a:rPr>
              <a:t>LEADERSHIP</a:t>
            </a:r>
            <a:endParaRPr lang="en-US" sz="4200" dirty="0">
              <a:solidFill>
                <a:srgbClr val="FF0000"/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81000" y="12192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Leadership Bonus comes from Qualified Star Diamonds (QSD) in your team (also known as Diamond to Diamond Bonus)</a:t>
            </a:r>
            <a:endParaRPr lang="en-US" sz="2600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b="1" u="sng" noProof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DGPV</a:t>
            </a:r>
            <a:r>
              <a:rPr lang="en-US" sz="2600" noProof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 refers to Personal + Group Points when you become a Diamond  Total points (exact same as PGPV)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b="1" u="sng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DGSV</a:t>
            </a:r>
            <a:r>
              <a:rPr lang="en-US" sz="26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 refers to total Sales Value from you + your team when you become a Diamond </a:t>
            </a:r>
            <a:endParaRPr lang="en-US" sz="2600" b="1" u="sng" noProof="0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7244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= Point Value-for qualification and status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SV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= Sales Value-for Bonus calculation &amp; Incentive</a:t>
            </a:r>
            <a:endParaRPr lang="en-US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457200" cy="101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715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562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3340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562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7150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34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cxnSp>
        <p:nvCxnSpPr>
          <p:cNvPr id="20" name="Straight Connector 19"/>
          <p:cNvCxnSpPr>
            <a:stCxn id="12" idx="1"/>
            <a:endCxn id="16" idx="0"/>
          </p:cNvCxnSpPr>
          <p:nvPr/>
        </p:nvCxnSpPr>
        <p:spPr>
          <a:xfrm rot="10800000" flipV="1">
            <a:off x="727300" y="4850868"/>
            <a:ext cx="1787301" cy="4831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  <a:endCxn id="15" idx="0"/>
          </p:cNvCxnSpPr>
          <p:nvPr/>
        </p:nvCxnSpPr>
        <p:spPr>
          <a:xfrm rot="10800000" flipV="1">
            <a:off x="1489674" y="4850868"/>
            <a:ext cx="1024926" cy="7117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2"/>
            <a:endCxn id="13" idx="0"/>
          </p:cNvCxnSpPr>
          <p:nvPr/>
        </p:nvCxnSpPr>
        <p:spPr>
          <a:xfrm rot="5400000">
            <a:off x="2357205" y="5329005"/>
            <a:ext cx="356664" cy="41532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2"/>
            <a:endCxn id="18" idx="0"/>
          </p:cNvCxnSpPr>
          <p:nvPr/>
        </p:nvCxnSpPr>
        <p:spPr>
          <a:xfrm rot="16200000" flipH="1">
            <a:off x="2776117" y="5325418"/>
            <a:ext cx="356664" cy="42249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7" idx="0"/>
          </p:cNvCxnSpPr>
          <p:nvPr/>
        </p:nvCxnSpPr>
        <p:spPr>
          <a:xfrm>
            <a:off x="2971800" y="4850868"/>
            <a:ext cx="880074" cy="7117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3"/>
            <a:endCxn id="19" idx="0"/>
          </p:cNvCxnSpPr>
          <p:nvPr/>
        </p:nvCxnSpPr>
        <p:spPr>
          <a:xfrm>
            <a:off x="2971800" y="4850868"/>
            <a:ext cx="1642074" cy="4831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48200"/>
            <a:ext cx="307349" cy="31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990600" y="64770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6 Star Agents = Star Diamond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Why buy DXN products?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chemeClr val="bg1"/>
                </a:solidFill>
              </a:rPr>
              <a:t>Simply change your brand to DXN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2954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2057400"/>
          <a:ext cx="74676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228600" y="10668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u="sng" noProof="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DGSV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 = total Sales Value from you + your team when you are a QSD</a:t>
            </a:r>
            <a:endParaRPr lang="en-US" sz="2400" noProof="0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981200"/>
          <a:ext cx="8839190" cy="225717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514600"/>
                <a:gridCol w="5638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</a:tblGrid>
              <a:tr h="611257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No. of Qualified SD lines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77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level QSD’s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DGSV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616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level and below QSD’s DGSV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7.1%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7.6%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8.3%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6165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DGSV needed from your team (x 1000)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4419600"/>
          <a:ext cx="8839190" cy="2286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438400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</a:tblGrid>
              <a:tr h="6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No. of Qualified SD lines</a:t>
                      </a:r>
                      <a:endParaRPr lang="en-US" sz="1800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77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level QSD’s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DGSV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616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level and below QSD’s DGSV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8.7%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8.9%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9.1%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9.3%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9.5%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9.6%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9.7%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9.8%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9.9%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10%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6165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DGSV needed from</a:t>
                      </a:r>
                      <a:r>
                        <a:rPr lang="en-US" baseline="0" dirty="0" smtClean="0"/>
                        <a:t> your team </a:t>
                      </a:r>
                      <a:r>
                        <a:rPr lang="en-US" sz="1600" dirty="0" smtClean="0"/>
                        <a:t>(x</a:t>
                      </a:r>
                      <a:r>
                        <a:rPr lang="en-US" sz="1600" baseline="0" dirty="0" smtClean="0"/>
                        <a:t> 1000)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Title 3"/>
          <p:cNvSpPr txBox="1">
            <a:spLocks/>
          </p:cNvSpPr>
          <p:nvPr/>
        </p:nvSpPr>
        <p:spPr bwMode="auto">
          <a:xfrm>
            <a:off x="685800" y="152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 w="3175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BONUS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–</a:t>
            </a: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 </a:t>
            </a: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lgerian" pitchFamily="82" charset="0"/>
                <a:ea typeface="+mj-ea"/>
                <a:cs typeface="Aharoni" pitchFamily="2" charset="-79"/>
              </a:rPr>
              <a:t>LEADERSHIP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lgerian" pitchFamily="82" charset="0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143000" y="3200400"/>
            <a:ext cx="7848600" cy="1295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143000" y="1676400"/>
            <a:ext cx="7848600" cy="1295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66800" y="228600"/>
            <a:ext cx="7848600" cy="1295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81000" y="12192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600" b="1" u="sng" noProof="0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0" y="4572000"/>
            <a:ext cx="7848600" cy="21336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304800" cy="6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81200"/>
            <a:ext cx="304800" cy="69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304800" cy="6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9" name="TextBox 48"/>
          <p:cNvSpPr txBox="1"/>
          <p:nvPr/>
        </p:nvSpPr>
        <p:spPr>
          <a:xfrm>
            <a:off x="8153400" y="533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You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76800" y="457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QSD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37%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52400" y="4343400"/>
          <a:ext cx="8839190" cy="24231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514600"/>
                <a:gridCol w="5638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</a:tblGrid>
              <a:tr h="247015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 Narrow" pitchFamily="34" charset="0"/>
                        </a:rPr>
                        <a:t>No. of Qualified SD lines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2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3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4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5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6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7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8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10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6277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level QSD’s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DGSV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5%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616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level and below QSD’s DGSV (till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level of next qualifier)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7.1%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7.6%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8.3%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6165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DGSV needed from your team (x 1000)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772400" y="205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</a:rPr>
              <a:t> level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43200" y="20574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43600" y="2057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QSD</a:t>
            </a: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304800" cy="6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59" name="TextBox 58"/>
          <p:cNvSpPr txBox="1"/>
          <p:nvPr/>
        </p:nvSpPr>
        <p:spPr>
          <a:xfrm>
            <a:off x="4800600" y="3505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QSD</a:t>
            </a:r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429000"/>
            <a:ext cx="304800" cy="6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61" name="TextBox 60"/>
          <p:cNvSpPr txBox="1"/>
          <p:nvPr/>
        </p:nvSpPr>
        <p:spPr>
          <a:xfrm>
            <a:off x="6858000" y="3505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QSD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53000" y="2057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5%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67400" y="3505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0%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33800" y="3581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0%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57200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3175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LEADERSHIP BONUS</a:t>
            </a:r>
          </a:p>
          <a:p>
            <a:pPr algn="ctr"/>
            <a:r>
              <a:rPr lang="en-US" sz="2000" dirty="0" smtClean="0">
                <a:ln w="3175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EXPLAINED </a:t>
            </a:r>
            <a:endParaRPr lang="en-US" sz="2000" dirty="0">
              <a:ln w="3175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43000" y="335280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143000" y="228600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143000" y="1143000"/>
            <a:ext cx="7848600" cy="914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0"/>
            <a:ext cx="7848600" cy="914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81000" y="12192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600" b="1" u="sng" noProof="0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0200" y="4419600"/>
            <a:ext cx="7848600" cy="21336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304800" cy="6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219200"/>
            <a:ext cx="304800" cy="69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304800" cy="6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9" name="TextBox 48"/>
          <p:cNvSpPr txBox="1"/>
          <p:nvPr/>
        </p:nvSpPr>
        <p:spPr>
          <a:xfrm>
            <a:off x="8305800" y="381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You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76800" y="152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QSD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37%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52400" y="5029200"/>
          <a:ext cx="8839190" cy="17526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590800"/>
                <a:gridCol w="4876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</a:tblGrid>
              <a:tr h="36982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 Narrow" pitchFamily="34" charset="0"/>
                        </a:rPr>
                        <a:t>No. of Qualified SD lines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1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3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4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5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6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7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8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10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8768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Narrow" pitchFamily="34" charset="0"/>
                        </a:rPr>
                        <a:t>1</a:t>
                      </a:r>
                      <a:r>
                        <a:rPr lang="en-US" sz="1500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sz="1500" dirty="0" smtClean="0">
                          <a:latin typeface="Arial Narrow" pitchFamily="34" charset="0"/>
                        </a:rPr>
                        <a:t> level QSD’s</a:t>
                      </a:r>
                      <a:r>
                        <a:rPr lang="en-US" sz="15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500" dirty="0" smtClean="0">
                          <a:latin typeface="Arial Narrow" pitchFamily="34" charset="0"/>
                        </a:rPr>
                        <a:t>DGSV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5%</a:t>
                      </a:r>
                      <a:endParaRPr lang="en-US" sz="17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5028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Narrow" pitchFamily="34" charset="0"/>
                        </a:rPr>
                        <a:t>2</a:t>
                      </a:r>
                      <a:r>
                        <a:rPr lang="en-US" sz="1500" baseline="30000" dirty="0" smtClean="0">
                          <a:latin typeface="Arial Narrow" pitchFamily="34" charset="0"/>
                        </a:rPr>
                        <a:t>nd</a:t>
                      </a:r>
                      <a:r>
                        <a:rPr lang="en-US" sz="1500" dirty="0" smtClean="0">
                          <a:latin typeface="Arial Narrow" pitchFamily="34" charset="0"/>
                        </a:rPr>
                        <a:t> level and below QSD’s DGSV (till 1</a:t>
                      </a:r>
                      <a:r>
                        <a:rPr lang="en-US" sz="1500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sz="1500" baseline="0" dirty="0" smtClean="0">
                          <a:latin typeface="Arial Narrow" pitchFamily="34" charset="0"/>
                        </a:rPr>
                        <a:t> level of next qualifier)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3%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4.8%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7.1%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7.6%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8.3%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8768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Narrow" pitchFamily="34" charset="0"/>
                        </a:rPr>
                        <a:t>Minimum DGSV needed (x 1000)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848600" y="13716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1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04800" cy="6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362200"/>
            <a:ext cx="304800" cy="6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63" name="TextBox 62"/>
          <p:cNvSpPr txBox="1"/>
          <p:nvPr/>
        </p:nvSpPr>
        <p:spPr>
          <a:xfrm>
            <a:off x="5257800" y="1371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5%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2400" y="251460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2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62200"/>
            <a:ext cx="304800" cy="69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429000"/>
            <a:ext cx="304800" cy="69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66" name="TextBox 65"/>
          <p:cNvSpPr txBox="1"/>
          <p:nvPr/>
        </p:nvSpPr>
        <p:spPr>
          <a:xfrm>
            <a:off x="2286000" y="1371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5%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43400" y="2514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3%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72200" y="2514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3%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43400" y="3505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3%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72200" y="3505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3%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72400" y="358140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3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2400" y="4495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DGSV has to be more than 2000 from you + ALL members in your team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1000" y="1371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5%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1000" y="2514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3%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1000" y="3505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3%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52400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3175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LEADERSHIP BONUS</a:t>
            </a:r>
          </a:p>
          <a:p>
            <a:pPr algn="ctr"/>
            <a:r>
              <a:rPr lang="en-US" sz="2000" dirty="0" smtClean="0">
                <a:ln w="3175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EXPLAINED </a:t>
            </a:r>
            <a:endParaRPr lang="en-US" sz="2000" dirty="0">
              <a:ln w="3175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143000" y="358140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43000" y="266700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143000" y="175260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143000" y="914400"/>
            <a:ext cx="7848600" cy="76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81000" y="12192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600" b="1" u="sng" noProof="0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3000" y="4495800"/>
            <a:ext cx="7848600" cy="21336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228600" cy="5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19400"/>
            <a:ext cx="2017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990601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90600"/>
            <a:ext cx="24028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9" name="TextBox 48"/>
          <p:cNvSpPr txBox="1"/>
          <p:nvPr/>
        </p:nvSpPr>
        <p:spPr>
          <a:xfrm>
            <a:off x="8305800" y="228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You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76800" y="152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QSD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37%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52400" y="5029200"/>
          <a:ext cx="8839190" cy="17526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590800"/>
                <a:gridCol w="4876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</a:tblGrid>
              <a:tr h="36982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 Narrow" pitchFamily="34" charset="0"/>
                        </a:rPr>
                        <a:t>No. of Qualified SD lines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1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3</a:t>
                      </a:r>
                      <a:endParaRPr lang="en-US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4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5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6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7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8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10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8768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Narrow" pitchFamily="34" charset="0"/>
                        </a:rPr>
                        <a:t>1</a:t>
                      </a:r>
                      <a:r>
                        <a:rPr lang="en-US" sz="1500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sz="1500" dirty="0" smtClean="0">
                          <a:latin typeface="Arial Narrow" pitchFamily="34" charset="0"/>
                        </a:rPr>
                        <a:t> level QSD’s</a:t>
                      </a:r>
                      <a:r>
                        <a:rPr lang="en-US" sz="15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500" dirty="0" smtClean="0">
                          <a:latin typeface="Arial Narrow" pitchFamily="34" charset="0"/>
                        </a:rPr>
                        <a:t>DGSV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sz="17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5%</a:t>
                      </a:r>
                      <a:endParaRPr lang="en-US" sz="17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5028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Narrow" pitchFamily="34" charset="0"/>
                        </a:rPr>
                        <a:t>2</a:t>
                      </a:r>
                      <a:r>
                        <a:rPr lang="en-US" sz="1500" baseline="30000" dirty="0" smtClean="0">
                          <a:latin typeface="Arial Narrow" pitchFamily="34" charset="0"/>
                        </a:rPr>
                        <a:t>nd</a:t>
                      </a:r>
                      <a:r>
                        <a:rPr lang="en-US" sz="1500" dirty="0" smtClean="0">
                          <a:latin typeface="Arial Narrow" pitchFamily="34" charset="0"/>
                        </a:rPr>
                        <a:t> level and below QSD’s DGSV (till 1</a:t>
                      </a:r>
                      <a:r>
                        <a:rPr lang="en-US" sz="1500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sz="1500" baseline="0" dirty="0" smtClean="0">
                          <a:latin typeface="Arial Narrow" pitchFamily="34" charset="0"/>
                        </a:rPr>
                        <a:t> level of next qualifier)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4.8%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5.8%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7.1%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7.6%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8.3%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8768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Narrow" pitchFamily="34" charset="0"/>
                        </a:rPr>
                        <a:t>Minimum DGSV needed (x 1000)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848600" y="11430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1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05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05000"/>
            <a:ext cx="228600" cy="5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63" name="TextBox 62"/>
          <p:cNvSpPr txBox="1"/>
          <p:nvPr/>
        </p:nvSpPr>
        <p:spPr>
          <a:xfrm>
            <a:off x="6019800" y="990600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FF00"/>
                </a:solidFill>
              </a:rPr>
              <a:t>5%</a:t>
            </a:r>
            <a:endParaRPr lang="en-US" sz="21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2400" y="198120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2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0600"/>
            <a:ext cx="23539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050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66" name="TextBox 65"/>
          <p:cNvSpPr txBox="1"/>
          <p:nvPr/>
        </p:nvSpPr>
        <p:spPr>
          <a:xfrm>
            <a:off x="2209800" y="990600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FF00"/>
                </a:solidFill>
              </a:rPr>
              <a:t>5%</a:t>
            </a:r>
            <a:endParaRPr lang="en-US" sz="2100" b="1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67400" y="1905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4.8%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72400" y="381000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3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2400" y="45720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DGSV has to be more than 3000 from your team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1000" y="1066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5%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1000" y="1905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4.8%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1000" y="2819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0%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62400" y="990600"/>
            <a:ext cx="68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FF00"/>
                </a:solidFill>
              </a:rPr>
              <a:t>5%</a:t>
            </a:r>
            <a:endParaRPr lang="en-US" sz="2100" b="1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0" y="1905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4.8%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57400" y="1905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4.8%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33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33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79" name="TextBox 78"/>
          <p:cNvSpPr txBox="1"/>
          <p:nvPr/>
        </p:nvSpPr>
        <p:spPr>
          <a:xfrm>
            <a:off x="2133600" y="3810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4.8%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10000" y="3810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4.8%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67400" y="3810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4.8%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1000" y="3733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4.8%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19400"/>
            <a:ext cx="2059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819400"/>
            <a:ext cx="2059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0" y="0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3175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LEADERSHIP BONUS</a:t>
            </a:r>
          </a:p>
          <a:p>
            <a:pPr algn="ctr"/>
            <a:r>
              <a:rPr lang="en-US" sz="2000" dirty="0" smtClean="0">
                <a:ln w="3175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EXPLAINED </a:t>
            </a:r>
            <a:endParaRPr lang="en-US" sz="2000" dirty="0">
              <a:ln w="3175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143000" y="358140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43000" y="266700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143000" y="175260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143000" y="914400"/>
            <a:ext cx="7848600" cy="76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0"/>
            <a:ext cx="7848600" cy="838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81000" y="12192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600" b="1" u="sng" noProof="0" dirty="0" smtClean="0">
              <a:solidFill>
                <a:schemeClr val="bg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3000" y="4495800"/>
            <a:ext cx="7848600" cy="21336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0">
                <a:srgbClr val="420000"/>
              </a:gs>
              <a:gs pos="50000">
                <a:srgbClr val="600000"/>
              </a:gs>
              <a:gs pos="100000">
                <a:srgbClr val="820000"/>
              </a:gs>
              <a:gs pos="100000">
                <a:srgbClr val="82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228600" cy="5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81200"/>
            <a:ext cx="2017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90600"/>
            <a:ext cx="228600" cy="51799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90600"/>
            <a:ext cx="240282" cy="533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9" name="TextBox 48"/>
          <p:cNvSpPr txBox="1"/>
          <p:nvPr/>
        </p:nvSpPr>
        <p:spPr>
          <a:xfrm>
            <a:off x="8305800" y="228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You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24400" y="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QSD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37%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52400" y="5029200"/>
          <a:ext cx="8839190" cy="17526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590800"/>
                <a:gridCol w="4876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  <a:gridCol w="640079"/>
              </a:tblGrid>
              <a:tr h="36982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 Narrow" pitchFamily="34" charset="0"/>
                        </a:rPr>
                        <a:t>No. of Qualified SD lines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1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4</a:t>
                      </a:r>
                      <a:endParaRPr lang="en-US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5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6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7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8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9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lang="en-US" dirty="0" smtClean="0">
                          <a:latin typeface="Arial Narrow" pitchFamily="34" charset="0"/>
                        </a:rPr>
                        <a:t>10</a:t>
                      </a:r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8768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Narrow" pitchFamily="34" charset="0"/>
                        </a:rPr>
                        <a:t>1</a:t>
                      </a:r>
                      <a:r>
                        <a:rPr lang="en-US" sz="1500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sz="1500" dirty="0" smtClean="0">
                          <a:latin typeface="Arial Narrow" pitchFamily="34" charset="0"/>
                        </a:rPr>
                        <a:t> level QSD’s</a:t>
                      </a:r>
                      <a:r>
                        <a:rPr lang="en-US" sz="15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500" dirty="0" smtClean="0">
                          <a:latin typeface="Arial Narrow" pitchFamily="34" charset="0"/>
                        </a:rPr>
                        <a:t>DGSV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5%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sz="17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5%</a:t>
                      </a:r>
                      <a:endParaRPr lang="en-US" sz="17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5%</a:t>
                      </a:r>
                      <a:endParaRPr lang="en-US" sz="17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5%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50288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Narrow" pitchFamily="34" charset="0"/>
                        </a:rPr>
                        <a:t>2</a:t>
                      </a:r>
                      <a:r>
                        <a:rPr lang="en-US" sz="1500" baseline="30000" dirty="0" smtClean="0">
                          <a:latin typeface="Arial Narrow" pitchFamily="34" charset="0"/>
                        </a:rPr>
                        <a:t>nd</a:t>
                      </a:r>
                      <a:r>
                        <a:rPr lang="en-US" sz="1500" dirty="0" smtClean="0">
                          <a:latin typeface="Arial Narrow" pitchFamily="34" charset="0"/>
                        </a:rPr>
                        <a:t> level and below QSD’s DGSV (till 1</a:t>
                      </a:r>
                      <a:r>
                        <a:rPr lang="en-US" sz="1500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sz="1500" baseline="0" dirty="0" smtClean="0">
                          <a:latin typeface="Arial Narrow" pitchFamily="34" charset="0"/>
                        </a:rPr>
                        <a:t> level of next qualifier)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3%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4.8%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5.8%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7.1%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7.6%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8.3%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8.5%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87684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 Narrow" pitchFamily="34" charset="0"/>
                        </a:rPr>
                        <a:t>Minimum DGSV needed (x 1000)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848600" y="1143000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1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19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228600" cy="5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63" name="TextBox 62"/>
          <p:cNvSpPr txBox="1"/>
          <p:nvPr/>
        </p:nvSpPr>
        <p:spPr>
          <a:xfrm>
            <a:off x="4953000" y="1066800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smtClean="0">
                <a:solidFill>
                  <a:schemeClr val="bg1"/>
                </a:solidFill>
              </a:rPr>
              <a:t>5%</a:t>
            </a:r>
            <a:endParaRPr lang="en-US" sz="2100" b="1" u="sng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2400" y="198120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2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05000"/>
            <a:ext cx="235398" cy="533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194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66" name="TextBox 65"/>
          <p:cNvSpPr txBox="1"/>
          <p:nvPr/>
        </p:nvSpPr>
        <p:spPr>
          <a:xfrm>
            <a:off x="1371600" y="1066800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smtClean="0">
                <a:solidFill>
                  <a:schemeClr val="bg1"/>
                </a:solidFill>
              </a:rPr>
              <a:t>5%</a:t>
            </a:r>
            <a:endParaRPr lang="en-US" sz="2100" b="1" u="sng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00600" y="1981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5.8%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72400" y="289560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3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2400" y="4572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DGSV has to be more than 4000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43200" y="1981200"/>
            <a:ext cx="68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smtClean="0">
                <a:solidFill>
                  <a:schemeClr val="bg1"/>
                </a:solidFill>
              </a:rPr>
              <a:t>5%</a:t>
            </a:r>
            <a:endParaRPr lang="en-US" sz="2100" b="1" u="sng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67000" y="2895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5.8%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43000" y="2895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5.8%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733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33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733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79" name="TextBox 78"/>
          <p:cNvSpPr txBox="1"/>
          <p:nvPr/>
        </p:nvSpPr>
        <p:spPr>
          <a:xfrm>
            <a:off x="1143000" y="3810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5.8%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7000" y="3810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5.8%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9800" y="3810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5.8%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066800"/>
            <a:ext cx="2059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81200"/>
            <a:ext cx="2059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7772400" y="381000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4</a:t>
            </a:r>
            <a:r>
              <a:rPr lang="en-US" sz="21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100" b="1" dirty="0" smtClean="0">
                <a:solidFill>
                  <a:schemeClr val="bg1"/>
                </a:solidFill>
              </a:rPr>
              <a:t> level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72200" y="2895600"/>
            <a:ext cx="76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smtClean="0">
                <a:solidFill>
                  <a:schemeClr val="bg1"/>
                </a:solidFill>
              </a:rPr>
              <a:t>5%</a:t>
            </a:r>
            <a:endParaRPr lang="en-US" sz="2100" b="1" u="sng" dirty="0">
              <a:solidFill>
                <a:schemeClr val="bg1"/>
              </a:solidFill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19400"/>
            <a:ext cx="240282" cy="533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066800"/>
            <a:ext cx="2059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733800"/>
            <a:ext cx="228600" cy="5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88" name="TextBox 87"/>
          <p:cNvSpPr txBox="1"/>
          <p:nvPr/>
        </p:nvSpPr>
        <p:spPr>
          <a:xfrm>
            <a:off x="4800600" y="3810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5.8%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53000" y="2895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0%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819400"/>
            <a:ext cx="2059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0" y="0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3175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LEADERSHIP BONUS</a:t>
            </a:r>
          </a:p>
          <a:p>
            <a:pPr algn="ctr"/>
            <a:r>
              <a:rPr lang="en-US" sz="2000" dirty="0" smtClean="0">
                <a:ln w="3175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EXPLAINED </a:t>
            </a:r>
            <a:endParaRPr lang="en-US" sz="2000" dirty="0">
              <a:ln w="3175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9"/>
          <p:cNvSpPr txBox="1">
            <a:spLocks/>
          </p:cNvSpPr>
          <p:nvPr/>
        </p:nvSpPr>
        <p:spPr bwMode="auto">
          <a:xfrm>
            <a:off x="152400" y="685800"/>
            <a:ext cx="899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900" baseline="0" dirty="0" smtClean="0">
                <a:solidFill>
                  <a:schemeClr val="bg1"/>
                </a:solidFill>
                <a:latin typeface="+mn-lt"/>
              </a:rPr>
              <a:t>	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6248400" cy="838200"/>
          </a:xfrm>
        </p:spPr>
        <p:txBody>
          <a:bodyPr/>
          <a:lstStyle/>
          <a:p>
            <a:pPr algn="l"/>
            <a:r>
              <a:rPr lang="en-US" sz="4200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en-US" sz="3400" dirty="0" smtClean="0">
                <a:solidFill>
                  <a:srgbClr val="00B050"/>
                </a:solidFill>
                <a:latin typeface="Algerian" pitchFamily="82" charset="0"/>
                <a:cs typeface="Aharoni" pitchFamily="2" charset="-79"/>
              </a:rPr>
              <a:t>– International </a:t>
            </a:r>
            <a:endParaRPr lang="en-US" sz="3400" dirty="0">
              <a:ln w="12700">
                <a:solidFill>
                  <a:srgbClr val="00B050"/>
                </a:solidFill>
              </a:ln>
              <a:solidFill>
                <a:srgbClr val="00B050"/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sz="2700" dirty="0" smtClean="0">
                <a:sym typeface="Wingdings" pitchFamily="2" charset="2"/>
              </a:rPr>
              <a:t>You get </a:t>
            </a:r>
            <a:r>
              <a:rPr lang="en-US" sz="2700" b="1" dirty="0" smtClean="0">
                <a:sym typeface="Wingdings" pitchFamily="2" charset="2"/>
              </a:rPr>
              <a:t>Group, Development and Leadership</a:t>
            </a:r>
            <a:r>
              <a:rPr lang="en-US" sz="2700" dirty="0" smtClean="0">
                <a:sym typeface="Wingdings" pitchFamily="2" charset="2"/>
              </a:rPr>
              <a:t> Bonus from team members in different countries no matter how far below they are in your network</a:t>
            </a:r>
          </a:p>
          <a:p>
            <a:pPr algn="ctr">
              <a:spcBef>
                <a:spcPts val="600"/>
              </a:spcBef>
              <a:buNone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businesspresentationsolutions.com/powerpoint-images/Global_S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52400"/>
            <a:ext cx="1803400" cy="1295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990600"/>
            <a:ext cx="304800" cy="34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www.ica.coop/al-housing/content_images/pakistan-fla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029200"/>
            <a:ext cx="457200" cy="310661"/>
          </a:xfrm>
          <a:prstGeom prst="rect">
            <a:avLst/>
          </a:prstGeom>
          <a:noFill/>
        </p:spPr>
      </p:pic>
      <p:pic>
        <p:nvPicPr>
          <p:cNvPr id="2058" name="Picture 10" descr="http://culturewizard.rw-3llc.com/wp-content/uploads/2009/01/uae-fla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200400"/>
            <a:ext cx="457200" cy="305167"/>
          </a:xfrm>
          <a:prstGeom prst="rect">
            <a:avLst/>
          </a:prstGeom>
          <a:noFill/>
        </p:spPr>
      </p:pic>
      <p:pic>
        <p:nvPicPr>
          <p:cNvPr id="3" name="Picture 2" descr="http://xee.xanga.com/e9df101569032211960795/m16540584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114800"/>
            <a:ext cx="462593" cy="314326"/>
          </a:xfrm>
          <a:prstGeom prst="rect">
            <a:avLst/>
          </a:prstGeom>
          <a:noFill/>
        </p:spPr>
      </p:pic>
      <p:pic>
        <p:nvPicPr>
          <p:cNvPr id="4" name="Picture 4" descr="http://www.tourist-office.org/drapeau-flag/Sudan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4800600"/>
            <a:ext cx="457200" cy="283907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715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63000" y="6172200"/>
            <a:ext cx="228600" cy="5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3733800"/>
            <a:ext cx="228600" cy="5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4495800"/>
            <a:ext cx="228600" cy="5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953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4953000"/>
            <a:ext cx="228600" cy="5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495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410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4724400"/>
            <a:ext cx="228600" cy="5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6096000"/>
            <a:ext cx="228600" cy="5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7244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5486400"/>
            <a:ext cx="228600" cy="5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1722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5715000"/>
            <a:ext cx="228600" cy="5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http://www.ioas.org/iCanadaFla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4800600"/>
            <a:ext cx="465668" cy="304801"/>
          </a:xfrm>
          <a:prstGeom prst="rect">
            <a:avLst/>
          </a:prstGeom>
          <a:noFill/>
        </p:spPr>
      </p:pic>
      <p:pic>
        <p:nvPicPr>
          <p:cNvPr id="43" name="Picture 42" descr="http://xee.xanga.com/e9df101569032211960795/m16540584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572000"/>
            <a:ext cx="462593" cy="314326"/>
          </a:xfrm>
          <a:prstGeom prst="rect">
            <a:avLst/>
          </a:prstGeom>
          <a:noFill/>
        </p:spPr>
      </p:pic>
      <p:pic>
        <p:nvPicPr>
          <p:cNvPr id="45" name="Picture 2" descr="http://www.ioas.org/iCanadaFla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6172200"/>
            <a:ext cx="465668" cy="304801"/>
          </a:xfrm>
          <a:prstGeom prst="rect">
            <a:avLst/>
          </a:prstGeom>
          <a:noFill/>
        </p:spPr>
      </p:pic>
      <p:pic>
        <p:nvPicPr>
          <p:cNvPr id="47" name="Picture 4" descr="http://people.eku.edu/pedersonn/mongoliaFire/american-flag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5791200"/>
            <a:ext cx="457200" cy="321985"/>
          </a:xfrm>
          <a:prstGeom prst="rect">
            <a:avLst/>
          </a:prstGeom>
          <a:noFill/>
        </p:spPr>
      </p:pic>
      <p:cxnSp>
        <p:nvCxnSpPr>
          <p:cNvPr id="55" name="Straight Connector 54"/>
          <p:cNvCxnSpPr>
            <a:stCxn id="37" idx="2"/>
            <a:endCxn id="35" idx="0"/>
          </p:cNvCxnSpPr>
          <p:nvPr/>
        </p:nvCxnSpPr>
        <p:spPr>
          <a:xfrm rot="5400000">
            <a:off x="2932886" y="4491212"/>
            <a:ext cx="466376" cy="1588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7" idx="2"/>
            <a:endCxn id="26" idx="0"/>
          </p:cNvCxnSpPr>
          <p:nvPr/>
        </p:nvCxnSpPr>
        <p:spPr>
          <a:xfrm rot="5400000">
            <a:off x="2588099" y="3917825"/>
            <a:ext cx="237776" cy="918174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6" idx="2"/>
            <a:endCxn id="27" idx="0"/>
          </p:cNvCxnSpPr>
          <p:nvPr/>
        </p:nvCxnSpPr>
        <p:spPr>
          <a:xfrm rot="5400000">
            <a:off x="4228286" y="4491212"/>
            <a:ext cx="390176" cy="533400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6" idx="2"/>
            <a:endCxn id="28" idx="0"/>
          </p:cNvCxnSpPr>
          <p:nvPr/>
        </p:nvCxnSpPr>
        <p:spPr>
          <a:xfrm rot="16200000" flipH="1">
            <a:off x="4835999" y="4416899"/>
            <a:ext cx="390176" cy="682026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7" idx="2"/>
            <a:endCxn id="22" idx="0"/>
          </p:cNvCxnSpPr>
          <p:nvPr/>
        </p:nvCxnSpPr>
        <p:spPr>
          <a:xfrm rot="5400000">
            <a:off x="3694886" y="5710412"/>
            <a:ext cx="694976" cy="228600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8" idx="2"/>
            <a:endCxn id="34" idx="0"/>
          </p:cNvCxnSpPr>
          <p:nvPr/>
        </p:nvCxnSpPr>
        <p:spPr>
          <a:xfrm rot="16200000" flipH="1">
            <a:off x="5137685" y="5705410"/>
            <a:ext cx="701205" cy="232374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5" idx="2"/>
            <a:endCxn id="32" idx="0"/>
          </p:cNvCxnSpPr>
          <p:nvPr/>
        </p:nvCxnSpPr>
        <p:spPr>
          <a:xfrm rot="16200000" flipH="1">
            <a:off x="6316898" y="4449997"/>
            <a:ext cx="472605" cy="76200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9" idx="0"/>
            <a:endCxn id="25" idx="2"/>
          </p:cNvCxnSpPr>
          <p:nvPr/>
        </p:nvCxnSpPr>
        <p:spPr>
          <a:xfrm rot="16200000" flipV="1">
            <a:off x="6852185" y="3914711"/>
            <a:ext cx="244005" cy="918174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2" idx="2"/>
            <a:endCxn id="23" idx="0"/>
          </p:cNvCxnSpPr>
          <p:nvPr/>
        </p:nvCxnSpPr>
        <p:spPr>
          <a:xfrm rot="16200000" flipH="1">
            <a:off x="6814085" y="5019610"/>
            <a:ext cx="472605" cy="918174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2" idx="2"/>
            <a:endCxn id="33" idx="0"/>
          </p:cNvCxnSpPr>
          <p:nvPr/>
        </p:nvCxnSpPr>
        <p:spPr>
          <a:xfrm rot="5400000">
            <a:off x="6164498" y="5669197"/>
            <a:ext cx="853605" cy="1588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9" idx="2"/>
            <a:endCxn id="30" idx="0"/>
          </p:cNvCxnSpPr>
          <p:nvPr/>
        </p:nvCxnSpPr>
        <p:spPr>
          <a:xfrm rot="16200000" flipH="1">
            <a:off x="7733486" y="4719812"/>
            <a:ext cx="390176" cy="990600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2"/>
            <a:endCxn id="38" idx="0"/>
          </p:cNvCxnSpPr>
          <p:nvPr/>
        </p:nvCxnSpPr>
        <p:spPr>
          <a:xfrm rot="5400000">
            <a:off x="1592498" y="4830997"/>
            <a:ext cx="472605" cy="838200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5" idx="2"/>
            <a:endCxn id="21" idx="0"/>
          </p:cNvCxnSpPr>
          <p:nvPr/>
        </p:nvCxnSpPr>
        <p:spPr>
          <a:xfrm rot="5400000">
            <a:off x="2588099" y="5137025"/>
            <a:ext cx="466376" cy="689574"/>
          </a:xfrm>
          <a:prstGeom prst="line">
            <a:avLst/>
          </a:prstGeom>
          <a:ln>
            <a:solidFill>
              <a:srgbClr val="197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6" descr="http://www.editorsweblog.org/india-flag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5029200"/>
            <a:ext cx="457200" cy="310662"/>
          </a:xfrm>
          <a:prstGeom prst="rect">
            <a:avLst/>
          </a:prstGeom>
          <a:noFill/>
        </p:spPr>
      </p:pic>
      <p:pic>
        <p:nvPicPr>
          <p:cNvPr id="2068" name="Picture 20" descr="http://wwp.greenwichmeantime.com/time-zone/asia/saudi-arabia/images/saudi-arabia-fla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0200" y="4572000"/>
            <a:ext cx="533400" cy="352986"/>
          </a:xfrm>
          <a:prstGeom prst="rect">
            <a:avLst/>
          </a:prstGeom>
          <a:noFill/>
        </p:spPr>
      </p:pic>
      <p:pic>
        <p:nvPicPr>
          <p:cNvPr id="94" name="Picture 10" descr="http://culturewizard.rw-3llc.com/wp-content/uploads/2009/01/uae-fla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3810000"/>
            <a:ext cx="457200" cy="305167"/>
          </a:xfrm>
          <a:prstGeom prst="rect">
            <a:avLst/>
          </a:prstGeom>
          <a:noFill/>
        </p:spPr>
      </p:pic>
      <p:pic>
        <p:nvPicPr>
          <p:cNvPr id="2070" name="Picture 22" descr="http://www.appliedlanguage.com/flags_of_the_world/large_flag_of_bahrain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0" y="5791200"/>
            <a:ext cx="457200" cy="318984"/>
          </a:xfrm>
          <a:prstGeom prst="rect">
            <a:avLst/>
          </a:prstGeom>
          <a:noFill/>
        </p:spPr>
      </p:pic>
      <p:pic>
        <p:nvPicPr>
          <p:cNvPr id="2072" name="Picture 24" descr="http://www.webflags.com/flags/y/yemen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" y="5562600"/>
            <a:ext cx="452438" cy="304800"/>
          </a:xfrm>
          <a:prstGeom prst="rect">
            <a:avLst/>
          </a:prstGeom>
          <a:noFill/>
        </p:spPr>
      </p:pic>
      <p:pic>
        <p:nvPicPr>
          <p:cNvPr id="2074" name="Picture 26" descr="http://www.faqs.org/docs/factbook/flags/mu-lgflag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248400"/>
            <a:ext cx="457200" cy="304800"/>
          </a:xfrm>
          <a:prstGeom prst="rect">
            <a:avLst/>
          </a:prstGeom>
          <a:noFill/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333776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ttp://www.topnews.in/files/jordan-flag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83744" y="6324600"/>
            <a:ext cx="448574" cy="304800"/>
          </a:xfrm>
          <a:prstGeom prst="rect">
            <a:avLst/>
          </a:prstGeom>
          <a:noFill/>
        </p:spPr>
      </p:pic>
      <p:pic>
        <p:nvPicPr>
          <p:cNvPr id="2080" name="Picture 32" descr="http://id.wiki.detik.com/mediawiki/images/thumb/9/9b/Flag_of_Nepal.svg/490px-Flag_of_Nepal.sv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29000" y="6172200"/>
            <a:ext cx="381000" cy="465753"/>
          </a:xfrm>
          <a:prstGeom prst="rect">
            <a:avLst/>
          </a:prstGeom>
          <a:noFill/>
        </p:spPr>
      </p:pic>
      <p:pic>
        <p:nvPicPr>
          <p:cNvPr id="2082" name="Picture 34" descr="http://www.infosl.com/doyouknow/wp-content/uploads/sri-lanka-flag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953000" y="6248400"/>
            <a:ext cx="518160" cy="323850"/>
          </a:xfrm>
          <a:prstGeom prst="rect">
            <a:avLst/>
          </a:prstGeom>
          <a:noFill/>
        </p:spPr>
      </p:pic>
      <p:pic>
        <p:nvPicPr>
          <p:cNvPr id="103" name="Picture 12" descr="http://www.crwflags.com/fotw/images/t/tw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05800" y="6248400"/>
            <a:ext cx="457202" cy="304801"/>
          </a:xfrm>
          <a:prstGeom prst="rect">
            <a:avLst/>
          </a:prstGeom>
          <a:noFill/>
        </p:spPr>
      </p:pic>
      <p:pic>
        <p:nvPicPr>
          <p:cNvPr id="104" name="Picture 103" descr="https://www.flagworldshop.com/shop/images/Hong%20Kong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48600" y="5486400"/>
            <a:ext cx="457201" cy="3048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Opportunity of a lifetime in your hands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4" descr="http://www.thegreenenergyexperts.com/images/istock_000002266764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2198"/>
            <a:ext cx="3048000" cy="3045801"/>
          </a:xfrm>
          <a:prstGeom prst="rect">
            <a:avLst/>
          </a:prstGeom>
          <a:noFill/>
        </p:spPr>
      </p:pic>
      <p:pic>
        <p:nvPicPr>
          <p:cNvPr id="5" name="Picture 6" descr="http://www.dxnphil.com/images/about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029200"/>
            <a:ext cx="457200" cy="505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953000"/>
            <a:ext cx="8382000" cy="1676400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Downline</a:t>
            </a:r>
            <a:r>
              <a:rPr lang="en-US" dirty="0" smtClean="0">
                <a:solidFill>
                  <a:schemeClr val="bg1"/>
                </a:solidFill>
              </a:rPr>
              <a:t> = Team members in your network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Upline</a:t>
            </a:r>
            <a:r>
              <a:rPr lang="en-US" dirty="0" smtClean="0">
                <a:solidFill>
                  <a:schemeClr val="bg1"/>
                </a:solidFill>
              </a:rPr>
              <a:t> = Person who sponsored you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2192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4200" dirty="0" smtClean="0">
                <a:effectLst/>
                <a:latin typeface="Algerian" pitchFamily="82" charset="0"/>
              </a:rPr>
              <a:t>– Point System</a:t>
            </a:r>
            <a:endParaRPr lang="en-US" sz="4200" dirty="0">
              <a:effectLst/>
              <a:latin typeface="Algerian" pitchFamily="8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1430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84637"/>
            <a:ext cx="8001000" cy="2773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</a:rPr>
              <a:t>Eg: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     </a:t>
            </a:r>
            <a:r>
              <a:rPr lang="en-US" sz="2800" dirty="0" err="1" smtClean="0">
                <a:solidFill>
                  <a:schemeClr val="bg1"/>
                </a:solidFill>
              </a:rPr>
              <a:t>Lingzhi</a:t>
            </a:r>
            <a:r>
              <a:rPr lang="en-US" sz="2800" dirty="0" smtClean="0">
                <a:solidFill>
                  <a:schemeClr val="bg1"/>
                </a:solidFill>
              </a:rPr>
              <a:t> Coffee               </a:t>
            </a:r>
            <a:r>
              <a:rPr lang="en-US" sz="2800" b="1" dirty="0" smtClean="0">
                <a:solidFill>
                  <a:schemeClr val="bg1"/>
                </a:solidFill>
              </a:rPr>
              <a:t>PV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10 </a:t>
            </a:r>
            <a:r>
              <a:rPr lang="en-US" sz="2800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     Ganozhi Toothpaste    </a:t>
            </a:r>
            <a:r>
              <a:rPr lang="en-US" sz="2800" b="1" dirty="0" smtClean="0">
                <a:solidFill>
                  <a:schemeClr val="bg1"/>
                </a:solidFill>
              </a:rPr>
              <a:t>PV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6</a:t>
            </a:r>
            <a:r>
              <a:rPr lang="en-US" sz="2800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All points collected in one month roll into the next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0668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4200" dirty="0" smtClean="0">
                <a:effectLst/>
                <a:latin typeface="Algerian" pitchFamily="82" charset="0"/>
              </a:rPr>
              <a:t>– Point System</a:t>
            </a:r>
            <a:endParaRPr lang="en-US" sz="4200" dirty="0">
              <a:effectLst/>
              <a:latin typeface="Algerian" pitchFamily="8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143000"/>
          <a:ext cx="8077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50" dirty="0" smtClean="0">
                <a:solidFill>
                  <a:schemeClr val="bg1">
                    <a:lumMod val="95000"/>
                  </a:schemeClr>
                </a:solidFill>
              </a:rPr>
              <a:t>Personal Bonus		</a:t>
            </a:r>
            <a:endParaRPr lang="en-US" sz="2950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50" dirty="0" smtClean="0">
                <a:solidFill>
                  <a:schemeClr val="bg1">
                    <a:lumMod val="95000"/>
                  </a:schemeClr>
                </a:solidFill>
              </a:rPr>
              <a:t>Group Bonus and Star Group Bonus</a:t>
            </a:r>
            <a:endParaRPr lang="en-US" sz="2950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50" dirty="0" smtClean="0">
                <a:solidFill>
                  <a:schemeClr val="bg1">
                    <a:lumMod val="95000"/>
                  </a:schemeClr>
                </a:solidFill>
              </a:rPr>
              <a:t>Development  Bonus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50" dirty="0" smtClean="0">
                <a:solidFill>
                  <a:schemeClr val="bg1">
                    <a:lumMod val="95000"/>
                  </a:schemeClr>
                </a:solidFill>
              </a:rPr>
              <a:t>One time Bonus-Cell Phone incentive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One time Bonus-Travel incentive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Leadership Bonus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50" dirty="0" smtClean="0">
                <a:solidFill>
                  <a:schemeClr val="bg1">
                    <a:lumMod val="95000"/>
                  </a:schemeClr>
                </a:solidFill>
              </a:rPr>
              <a:t>International Bonus </a:t>
            </a:r>
            <a:endParaRPr lang="en-US" sz="2950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International Profit Sharing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NTSIP -National Travel Seminar Incentive Point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ITSIP- International Travel Seminar Incentive Point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52" name="Picture 8" descr="http://davisdisabilitygroup.com/cost/falling-mon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5237" y="533400"/>
            <a:ext cx="2388763" cy="3352800"/>
          </a:xfrm>
          <a:prstGeom prst="rect">
            <a:avLst/>
          </a:prstGeom>
          <a:noFill/>
        </p:spPr>
      </p:pic>
      <p:pic>
        <p:nvPicPr>
          <p:cNvPr id="8" name="Picture 2" descr="http://sanityinthenorthwest.files.wordpress.com/2008/12/money-st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267200"/>
            <a:ext cx="1499544" cy="1393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You get promoted in DXN by getting higher percentages</a:t>
            </a:r>
            <a:endParaRPr lang="en-US" i="1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sym typeface="Wingdings" pitchFamily="2" charset="2"/>
              </a:rPr>
              <a:t>		  </a:t>
            </a:r>
            <a:r>
              <a:rPr lang="en-US" i="1" u="sng" dirty="0" smtClean="0">
                <a:solidFill>
                  <a:schemeClr val="bg1"/>
                </a:solidFill>
                <a:sym typeface="Wingdings" pitchFamily="2" charset="2"/>
              </a:rPr>
              <a:t>Below 21% you need to maintain                  </a:t>
            </a:r>
            <a:r>
              <a:rPr lang="en-US" i="1" dirty="0" smtClean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n-US" i="1" u="sng" dirty="0" smtClean="0">
                <a:solidFill>
                  <a:schemeClr val="bg1"/>
                </a:solidFill>
                <a:sym typeface="Wingdings" pitchFamily="2" charset="2"/>
              </a:rPr>
              <a:t>100 PV every month to get the Bonus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	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sz="8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sz="8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sz="11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1"/>
                </a:solidFill>
                <a:sym typeface="Wingdings" pitchFamily="2" charset="2"/>
              </a:rPr>
              <a:t>					</a:t>
            </a: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657600"/>
          <a:ext cx="6705600" cy="304800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52800"/>
                <a:gridCol w="3352800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Accumulated</a:t>
                      </a:r>
                      <a:r>
                        <a:rPr lang="en-US" u="non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PV </a:t>
                      </a:r>
                      <a:endParaRPr lang="en-US" i="1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Bonus</a:t>
                      </a:r>
                      <a:endParaRPr lang="en-US" i="1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3250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4500 and above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21%*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 bwMode="auto">
          <a:xfrm>
            <a:off x="685800" y="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BONUS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 =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Personal points x your %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Eg: </a:t>
            </a:r>
            <a:r>
              <a:rPr lang="en-US" dirty="0" smtClean="0">
                <a:sym typeface="Wingdings" pitchFamily="2" charset="2"/>
              </a:rPr>
              <a:t>Month of January you buy 100 Points worth   of products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    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Personal Bonus= 100 PV x </a:t>
            </a:r>
            <a:r>
              <a:rPr lang="en-US" u="sng" dirty="0" smtClean="0">
                <a:solidFill>
                  <a:schemeClr val="bg1"/>
                </a:solidFill>
                <a:sym typeface="Wingdings" pitchFamily="2" charset="2"/>
              </a:rPr>
              <a:t>6%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=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$ X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- 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Personal</a:t>
            </a:r>
            <a:endParaRPr lang="en-US" sz="4200" dirty="0">
              <a:solidFill>
                <a:schemeClr val="tx2">
                  <a:lumMod val="75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10200" y="4617720"/>
          <a:ext cx="3581400" cy="2240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90700"/>
                <a:gridCol w="1790700"/>
              </a:tblGrid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>
                          <a:solidFill>
                            <a:schemeClr val="tx1"/>
                          </a:solidFill>
                        </a:rPr>
                        <a:t>Accumulated</a:t>
                      </a:r>
                      <a:r>
                        <a:rPr lang="en-US" sz="1500" u="sng" baseline="0" dirty="0" smtClean="0">
                          <a:solidFill>
                            <a:schemeClr val="tx1"/>
                          </a:solidFill>
                        </a:rPr>
                        <a:t> PV </a:t>
                      </a:r>
                      <a:endParaRPr lang="en-US" sz="15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>
                          <a:solidFill>
                            <a:schemeClr val="tx1"/>
                          </a:solidFill>
                        </a:rPr>
                        <a:t>Bonus</a:t>
                      </a:r>
                      <a:endParaRPr lang="en-US" sz="15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n-US" sz="15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9%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3250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18%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4500 and above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21%*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4800600"/>
          <a:ext cx="3810000" cy="7590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54869"/>
                <a:gridCol w="1955131"/>
              </a:tblGrid>
              <a:tr h="389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Month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PV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69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January </a:t>
                      </a:r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Personal-100 PV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105400" y="3962400"/>
            <a:ext cx="4038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700" dirty="0" smtClean="0">
                <a:solidFill>
                  <a:schemeClr val="bg1"/>
                </a:solidFill>
              </a:rPr>
              <a:t>Accumulated PV’s are your total points from when you became a member</a:t>
            </a:r>
          </a:p>
        </p:txBody>
      </p:sp>
      <p:pic>
        <p:nvPicPr>
          <p:cNvPr id="34818" name="Picture 2" descr="http://www.businesspresentationsolutions.com/powerpoint-images/3D_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"/>
            <a:ext cx="2362200" cy="17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chemeClr val="tx2">
                <a:lumMod val="60000"/>
                <a:lumOff val="40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=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Personal points x your %</a:t>
            </a:r>
          </a:p>
          <a:p>
            <a:pPr>
              <a:buNone/>
            </a:pPr>
            <a:r>
              <a:rPr lang="en-US" sz="3000" b="1" dirty="0" smtClean="0">
                <a:sym typeface="Wingdings" pitchFamily="2" charset="2"/>
              </a:rPr>
              <a:t>Eg:</a:t>
            </a:r>
            <a:r>
              <a:rPr lang="en-US" sz="3000" dirty="0" smtClean="0">
                <a:sym typeface="Wingdings" pitchFamily="2" charset="2"/>
              </a:rPr>
              <a:t> Month of February your team does 200PV and your Personal purchase is 100PV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bg1"/>
                </a:solidFill>
                <a:sym typeface="Wingdings" pitchFamily="2" charset="2"/>
              </a:rPr>
              <a:t>      Personal Bonus = 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  <a:sym typeface="Wingdings" pitchFamily="2" charset="2"/>
              </a:rPr>
              <a:t>		           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100 PV x 9% = 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$ Y</a:t>
            </a:r>
            <a:endParaRPr lang="en-US" sz="26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60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BONUS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- 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effectLst/>
                <a:latin typeface="Algerian" pitchFamily="82" charset="0"/>
                <a:cs typeface="Aharoni" pitchFamily="2" charset="-79"/>
              </a:rPr>
              <a:t>Personal</a:t>
            </a:r>
            <a:endParaRPr lang="en-US" sz="4200" dirty="0">
              <a:solidFill>
                <a:schemeClr val="tx2">
                  <a:lumMod val="75000"/>
                </a:schemeClr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0" y="2438400"/>
          <a:ext cx="3048000" cy="1533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83895"/>
                <a:gridCol w="1564105"/>
              </a:tblGrid>
              <a:tr h="33595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00"/>
                          </a:solidFill>
                        </a:rPr>
                        <a:t>Month</a:t>
                      </a:r>
                      <a:endParaRPr lang="en-US" sz="15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FF00"/>
                          </a:solidFill>
                        </a:rPr>
                        <a:t>PV</a:t>
                      </a:r>
                      <a:endParaRPr lang="en-US" sz="15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1660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B050"/>
                          </a:solidFill>
                        </a:rPr>
                        <a:t>January </a:t>
                      </a:r>
                      <a:endParaRPr lang="en-US" sz="15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B050"/>
                          </a:solidFill>
                        </a:rPr>
                        <a:t>Personal-100 PV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4275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February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Personal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-100PV</a:t>
                      </a:r>
                    </a:p>
                    <a:p>
                      <a:pPr algn="ctr"/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GPV-300</a:t>
                      </a:r>
                      <a:endParaRPr lang="en-US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2868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Accumulated PV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u="sng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10200" y="4419600"/>
          <a:ext cx="3581400" cy="2240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90700"/>
                <a:gridCol w="1790700"/>
              </a:tblGrid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/>
                        <a:t>Accumulated</a:t>
                      </a:r>
                      <a:r>
                        <a:rPr lang="en-US" sz="1500" u="sng" baseline="0" dirty="0" smtClean="0"/>
                        <a:t> PV </a:t>
                      </a:r>
                      <a:endParaRPr lang="en-US" sz="1500" b="1" i="1" u="sng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/>
                        <a:t>Bonus</a:t>
                      </a:r>
                      <a:endParaRPr lang="en-US" sz="1500" b="1" i="1" u="sng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none" dirty="0" smtClean="0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n-US" sz="15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u="sng" dirty="0" smtClean="0">
                          <a:solidFill>
                            <a:schemeClr val="bg1"/>
                          </a:solidFill>
                        </a:rPr>
                        <a:t>9%</a:t>
                      </a:r>
                      <a:endParaRPr lang="en-US" sz="15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2000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3250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18%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4500 and above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21%*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768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715000"/>
            <a:ext cx="237544" cy="5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5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715000"/>
            <a:ext cx="236148" cy="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5800" y="57150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Jack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57150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Joe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57150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Jill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100PV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5943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100PV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59436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100PV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51054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100PV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4876800"/>
            <a:ext cx="68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>
                <a:solidFill>
                  <a:schemeClr val="bg1"/>
                </a:solidFill>
              </a:rPr>
              <a:t>You</a:t>
            </a:r>
            <a:endParaRPr lang="en-US" sz="1500" b="1" u="sng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4953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chemeClr val="bg1"/>
                </a:solidFill>
              </a:rPr>
              <a:t>February</a:t>
            </a:r>
            <a:endParaRPr lang="en-US" i="1" u="sng" dirty="0">
              <a:solidFill>
                <a:schemeClr val="bg1"/>
              </a:solidFill>
            </a:endParaRPr>
          </a:p>
        </p:txBody>
      </p:sp>
      <p:graphicFrame>
        <p:nvGraphicFramePr>
          <p:cNvPr id="27" name="Diagram 26"/>
          <p:cNvGraphicFramePr/>
          <p:nvPr/>
        </p:nvGraphicFramePr>
        <p:xfrm>
          <a:off x="228600" y="2819400"/>
          <a:ext cx="5867400" cy="66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67000" y="28956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ym typeface="Wingdings" pitchFamily="2" charset="2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100+300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+100</a:t>
            </a:r>
            <a:r>
              <a:rPr lang="en-US" sz="2400" dirty="0" smtClean="0">
                <a:sym typeface="Wingdings" pitchFamily="2" charset="2"/>
              </a:rPr>
              <a:t>=500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19345</TotalTime>
  <Words>2748</Words>
  <Application>Microsoft Office PowerPoint</Application>
  <PresentationFormat>On-screen Show (4:3)</PresentationFormat>
  <Paragraphs>1069</Paragraphs>
  <Slides>36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 DXN Marketing Plan Europe, Pakistan &amp; Gulf</vt:lpstr>
      <vt:lpstr>BONUS</vt:lpstr>
      <vt:lpstr>BONUS</vt:lpstr>
      <vt:lpstr>BONUS – Point System</vt:lpstr>
      <vt:lpstr>BONUS – Point System</vt:lpstr>
      <vt:lpstr>BONUS</vt:lpstr>
      <vt:lpstr>Slide 7</vt:lpstr>
      <vt:lpstr>BONUS - Personal</vt:lpstr>
      <vt:lpstr>BONUS - Personal</vt:lpstr>
      <vt:lpstr>BONUS – Group</vt:lpstr>
      <vt:lpstr>BONUS – Group</vt:lpstr>
      <vt:lpstr>BONUS – Group</vt:lpstr>
      <vt:lpstr>BONUS – Group</vt:lpstr>
      <vt:lpstr>STATUS – Star Agent </vt:lpstr>
      <vt:lpstr>STATUS – Star Agent </vt:lpstr>
      <vt:lpstr>STATUS – Qualified  Sa</vt:lpstr>
      <vt:lpstr>STATUS – Qualified  Sa</vt:lpstr>
      <vt:lpstr>BONUS – development</vt:lpstr>
      <vt:lpstr>BONUS – development</vt:lpstr>
      <vt:lpstr>BONUS – development</vt:lpstr>
      <vt:lpstr>STATUS</vt:lpstr>
      <vt:lpstr>BONUS – STAR Group</vt:lpstr>
      <vt:lpstr>STATUS – star ruby</vt:lpstr>
      <vt:lpstr>BONUS – ONE TIME ONLY</vt:lpstr>
      <vt:lpstr>STATUS – star diamond</vt:lpstr>
      <vt:lpstr>STATUS</vt:lpstr>
      <vt:lpstr>STATUS</vt:lpstr>
      <vt:lpstr>BONUS – International profit sharing </vt:lpstr>
      <vt:lpstr>BONUS – LEADERSHIP</vt:lpstr>
      <vt:lpstr>Slide 30</vt:lpstr>
      <vt:lpstr>Slide 31</vt:lpstr>
      <vt:lpstr>Slide 32</vt:lpstr>
      <vt:lpstr>Slide 33</vt:lpstr>
      <vt:lpstr>Slide 34</vt:lpstr>
      <vt:lpstr>BONUS – International 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6%---Member---100</dc:title>
  <dc:creator>MINE</dc:creator>
  <cp:lastModifiedBy>Toshiba</cp:lastModifiedBy>
  <cp:revision>354</cp:revision>
  <dcterms:created xsi:type="dcterms:W3CDTF">2008-08-27T19:13:38Z</dcterms:created>
  <dcterms:modified xsi:type="dcterms:W3CDTF">2016-10-05T05:45:17Z</dcterms:modified>
</cp:coreProperties>
</file>